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70" r:id="rId8"/>
    <p:sldId id="264" r:id="rId9"/>
    <p:sldId id="272" r:id="rId10"/>
    <p:sldId id="265" r:id="rId11"/>
    <p:sldId id="266" r:id="rId12"/>
    <p:sldId id="267" r:id="rId13"/>
    <p:sldId id="268" r:id="rId14"/>
    <p:sldId id="273" r:id="rId15"/>
    <p:sldId id="29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4" r:id="rId24"/>
    <p:sldId id="283" r:id="rId25"/>
    <p:sldId id="290" r:id="rId26"/>
    <p:sldId id="291" r:id="rId27"/>
    <p:sldId id="285" r:id="rId28"/>
    <p:sldId id="293" r:id="rId29"/>
    <p:sldId id="286" r:id="rId30"/>
    <p:sldId id="287" r:id="rId31"/>
    <p:sldId id="292" r:id="rId32"/>
    <p:sldId id="288" r:id="rId33"/>
    <p:sldId id="289" r:id="rId34"/>
    <p:sldId id="295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4" autoAdjust="0"/>
    <p:restoredTop sz="94660"/>
  </p:normalViewPr>
  <p:slideViewPr>
    <p:cSldViewPr snapToGrid="0">
      <p:cViewPr>
        <p:scale>
          <a:sx n="109" d="100"/>
          <a:sy n="109" d="100"/>
        </p:scale>
        <p:origin x="8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DFC79-1817-4A79-8F7D-7F0F47BA17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7C05C-40B2-43AE-8BE0-B9BD5106D77E}">
      <dgm:prSet/>
      <dgm:spPr/>
      <dgm:t>
        <a:bodyPr/>
        <a:lstStyle/>
        <a:p>
          <a:r>
            <a:rPr lang="en-US" b="1"/>
            <a:t>Himanshi Swaroop (15ucs052)</a:t>
          </a:r>
          <a:endParaRPr lang="en-IN"/>
        </a:p>
      </dgm:t>
    </dgm:pt>
    <dgm:pt modelId="{B24080D0-5A2F-43F9-ABEA-330F05C880D8}" type="parTrans" cxnId="{77ED21F8-F886-4066-9CD8-732C16F01A54}">
      <dgm:prSet/>
      <dgm:spPr/>
      <dgm:t>
        <a:bodyPr/>
        <a:lstStyle/>
        <a:p>
          <a:endParaRPr lang="en-US"/>
        </a:p>
      </dgm:t>
    </dgm:pt>
    <dgm:pt modelId="{94E591C3-786C-4E18-B698-2072D7A9D25E}" type="sibTrans" cxnId="{77ED21F8-F886-4066-9CD8-732C16F01A54}">
      <dgm:prSet/>
      <dgm:spPr/>
      <dgm:t>
        <a:bodyPr/>
        <a:lstStyle/>
        <a:p>
          <a:endParaRPr lang="en-US"/>
        </a:p>
      </dgm:t>
    </dgm:pt>
    <dgm:pt modelId="{841FFFD4-97CF-48D7-B8F6-D9F0224EE9F7}">
      <dgm:prSet/>
      <dgm:spPr/>
      <dgm:t>
        <a:bodyPr/>
        <a:lstStyle/>
        <a:p>
          <a:r>
            <a:rPr lang="en-US" b="1" dirty="0"/>
            <a:t>Harshali Jain (15ucs047)</a:t>
          </a:r>
          <a:endParaRPr lang="en-IN" dirty="0"/>
        </a:p>
      </dgm:t>
    </dgm:pt>
    <dgm:pt modelId="{AF992EA2-9C54-4B02-BAA0-C9B68B5C14DD}" type="parTrans" cxnId="{700F483C-DE2B-479B-8472-B23CFB7FAE08}">
      <dgm:prSet/>
      <dgm:spPr/>
      <dgm:t>
        <a:bodyPr/>
        <a:lstStyle/>
        <a:p>
          <a:endParaRPr lang="en-US"/>
        </a:p>
      </dgm:t>
    </dgm:pt>
    <dgm:pt modelId="{78EF6D19-8AA4-4BBE-9D40-64090AFFFB8A}" type="sibTrans" cxnId="{700F483C-DE2B-479B-8472-B23CFB7FAE08}">
      <dgm:prSet/>
      <dgm:spPr/>
      <dgm:t>
        <a:bodyPr/>
        <a:lstStyle/>
        <a:p>
          <a:endParaRPr lang="en-US"/>
        </a:p>
      </dgm:t>
    </dgm:pt>
    <dgm:pt modelId="{AD11CBA1-F91F-4D8B-90BB-85DBBB44A181}">
      <dgm:prSet/>
      <dgm:spPr/>
      <dgm:t>
        <a:bodyPr/>
        <a:lstStyle/>
        <a:p>
          <a:r>
            <a:rPr lang="en-US" b="1"/>
            <a:t>Sonal Jain (15ucs054) </a:t>
          </a:r>
          <a:endParaRPr lang="en-US"/>
        </a:p>
      </dgm:t>
    </dgm:pt>
    <dgm:pt modelId="{07A780BE-BA92-4156-85D7-8A9492F52666}" type="parTrans" cxnId="{FB9D08CB-E7E3-48EF-8D28-4CEA41687737}">
      <dgm:prSet/>
      <dgm:spPr/>
      <dgm:t>
        <a:bodyPr/>
        <a:lstStyle/>
        <a:p>
          <a:endParaRPr lang="en-US"/>
        </a:p>
      </dgm:t>
    </dgm:pt>
    <dgm:pt modelId="{DB316D2B-EC90-4749-A9D4-E3A9C6D94B01}" type="sibTrans" cxnId="{FB9D08CB-E7E3-48EF-8D28-4CEA41687737}">
      <dgm:prSet/>
      <dgm:spPr/>
      <dgm:t>
        <a:bodyPr/>
        <a:lstStyle/>
        <a:p>
          <a:endParaRPr lang="en-US"/>
        </a:p>
      </dgm:t>
    </dgm:pt>
    <dgm:pt modelId="{967C4CEE-BC8D-4C3F-A085-589A225F5397}" type="pres">
      <dgm:prSet presAssocID="{828DFC79-1817-4A79-8F7D-7F0F47BA1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620257-4E67-47DD-8CAF-8C788F739DCF}" type="pres">
      <dgm:prSet presAssocID="{AD11CBA1-F91F-4D8B-90BB-85DBBB44A18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A69F06-0A76-457C-9CFF-621A45274B39}" type="pres">
      <dgm:prSet presAssocID="{DB316D2B-EC90-4749-A9D4-E3A9C6D94B01}" presName="spacer" presStyleCnt="0"/>
      <dgm:spPr/>
    </dgm:pt>
    <dgm:pt modelId="{A0FCD67F-AB37-4CCB-821C-0DDA1ACA2178}" type="pres">
      <dgm:prSet presAssocID="{31D7C05C-40B2-43AE-8BE0-B9BD5106D77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627C6-11F2-4A17-A011-6B3569CE5181}" type="pres">
      <dgm:prSet presAssocID="{94E591C3-786C-4E18-B698-2072D7A9D25E}" presName="spacer" presStyleCnt="0"/>
      <dgm:spPr/>
    </dgm:pt>
    <dgm:pt modelId="{BFCA4933-739B-4959-A43F-CD40EBA6CF0F}" type="pres">
      <dgm:prSet presAssocID="{841FFFD4-97CF-48D7-B8F6-D9F0224EE9F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0F483C-DE2B-479B-8472-B23CFB7FAE08}" srcId="{828DFC79-1817-4A79-8F7D-7F0F47BA1748}" destId="{841FFFD4-97CF-48D7-B8F6-D9F0224EE9F7}" srcOrd="2" destOrd="0" parTransId="{AF992EA2-9C54-4B02-BAA0-C9B68B5C14DD}" sibTransId="{78EF6D19-8AA4-4BBE-9D40-64090AFFFB8A}"/>
    <dgm:cxn modelId="{646B88C7-2CD7-4089-A967-9C3C529B6763}" type="presOf" srcId="{841FFFD4-97CF-48D7-B8F6-D9F0224EE9F7}" destId="{BFCA4933-739B-4959-A43F-CD40EBA6CF0F}" srcOrd="0" destOrd="0" presId="urn:microsoft.com/office/officeart/2005/8/layout/vList2"/>
    <dgm:cxn modelId="{77ED21F8-F886-4066-9CD8-732C16F01A54}" srcId="{828DFC79-1817-4A79-8F7D-7F0F47BA1748}" destId="{31D7C05C-40B2-43AE-8BE0-B9BD5106D77E}" srcOrd="1" destOrd="0" parTransId="{B24080D0-5A2F-43F9-ABEA-330F05C880D8}" sibTransId="{94E591C3-786C-4E18-B698-2072D7A9D25E}"/>
    <dgm:cxn modelId="{9BA97B42-A981-45D5-B149-9CA3EDB09045}" type="presOf" srcId="{31D7C05C-40B2-43AE-8BE0-B9BD5106D77E}" destId="{A0FCD67F-AB37-4CCB-821C-0DDA1ACA2178}" srcOrd="0" destOrd="0" presId="urn:microsoft.com/office/officeart/2005/8/layout/vList2"/>
    <dgm:cxn modelId="{FB9D08CB-E7E3-48EF-8D28-4CEA41687737}" srcId="{828DFC79-1817-4A79-8F7D-7F0F47BA1748}" destId="{AD11CBA1-F91F-4D8B-90BB-85DBBB44A181}" srcOrd="0" destOrd="0" parTransId="{07A780BE-BA92-4156-85D7-8A9492F52666}" sibTransId="{DB316D2B-EC90-4749-A9D4-E3A9C6D94B01}"/>
    <dgm:cxn modelId="{7A7E27E5-9FE8-49EA-8908-A26E9048AC2B}" type="presOf" srcId="{AD11CBA1-F91F-4D8B-90BB-85DBBB44A181}" destId="{78620257-4E67-47DD-8CAF-8C788F739DCF}" srcOrd="0" destOrd="0" presId="urn:microsoft.com/office/officeart/2005/8/layout/vList2"/>
    <dgm:cxn modelId="{F81D7AC6-99CF-4F54-BB03-AF3EC60C21BC}" type="presOf" srcId="{828DFC79-1817-4A79-8F7D-7F0F47BA1748}" destId="{967C4CEE-BC8D-4C3F-A085-589A225F5397}" srcOrd="0" destOrd="0" presId="urn:microsoft.com/office/officeart/2005/8/layout/vList2"/>
    <dgm:cxn modelId="{0817F34F-2A54-483F-B941-DDC498AC3409}" type="presParOf" srcId="{967C4CEE-BC8D-4C3F-A085-589A225F5397}" destId="{78620257-4E67-47DD-8CAF-8C788F739DCF}" srcOrd="0" destOrd="0" presId="urn:microsoft.com/office/officeart/2005/8/layout/vList2"/>
    <dgm:cxn modelId="{9ED99C16-4871-424A-9115-10E55234CD51}" type="presParOf" srcId="{967C4CEE-BC8D-4C3F-A085-589A225F5397}" destId="{01A69F06-0A76-457C-9CFF-621A45274B39}" srcOrd="1" destOrd="0" presId="urn:microsoft.com/office/officeart/2005/8/layout/vList2"/>
    <dgm:cxn modelId="{D3BA8757-DC80-4F3D-B178-C5EABF1155C8}" type="presParOf" srcId="{967C4CEE-BC8D-4C3F-A085-589A225F5397}" destId="{A0FCD67F-AB37-4CCB-821C-0DDA1ACA2178}" srcOrd="2" destOrd="0" presId="urn:microsoft.com/office/officeart/2005/8/layout/vList2"/>
    <dgm:cxn modelId="{0C7D4655-6074-431A-83EE-24A3BF1B2282}" type="presParOf" srcId="{967C4CEE-BC8D-4C3F-A085-589A225F5397}" destId="{98B627C6-11F2-4A17-A011-6B3569CE5181}" srcOrd="3" destOrd="0" presId="urn:microsoft.com/office/officeart/2005/8/layout/vList2"/>
    <dgm:cxn modelId="{93AF3E65-4ECC-4305-A1E2-1E2FD319FAEC}" type="presParOf" srcId="{967C4CEE-BC8D-4C3F-A085-589A225F5397}" destId="{BFCA4933-739B-4959-A43F-CD40EBA6CF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7807B4-6C18-4DA7-B830-0B75F85453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0FF719-F8BF-4199-90C1-B539D614E0B7}">
      <dgm:prSet/>
      <dgm:spPr/>
      <dgm:t>
        <a:bodyPr/>
        <a:lstStyle/>
        <a:p>
          <a:r>
            <a:rPr lang="en-IN"/>
            <a:t>DATA PATH-SINGLE BUS ARCHITECTURE</a:t>
          </a:r>
        </a:p>
      </dgm:t>
    </dgm:pt>
    <dgm:pt modelId="{E999F699-800C-436D-9D74-466DD31C1D2C}" type="parTrans" cxnId="{546587CF-E1EB-4CFF-AAE7-C8BE983F1773}">
      <dgm:prSet/>
      <dgm:spPr/>
      <dgm:t>
        <a:bodyPr/>
        <a:lstStyle/>
        <a:p>
          <a:endParaRPr lang="en-US"/>
        </a:p>
      </dgm:t>
    </dgm:pt>
    <dgm:pt modelId="{9DE224D7-1CD8-482A-ADB2-5D61305C4C90}" type="sibTrans" cxnId="{546587CF-E1EB-4CFF-AAE7-C8BE983F1773}">
      <dgm:prSet/>
      <dgm:spPr/>
      <dgm:t>
        <a:bodyPr/>
        <a:lstStyle/>
        <a:p>
          <a:endParaRPr lang="en-US"/>
        </a:p>
      </dgm:t>
    </dgm:pt>
    <dgm:pt modelId="{E721BFDC-5D06-4582-A460-8298D4F3BD86}" type="pres">
      <dgm:prSet presAssocID="{D47807B4-6C18-4DA7-B830-0B75F85453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FFED46-5141-4963-99C2-0321F08890DB}" type="pres">
      <dgm:prSet presAssocID="{9D0FF719-F8BF-4199-90C1-B539D614E0B7}" presName="parentText" presStyleLbl="node1" presStyleIdx="0" presStyleCnt="1" custLinFactNeighborX="-560" custLinFactNeighborY="-214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025319-197E-471F-B18E-90055EBACF82}" type="presOf" srcId="{9D0FF719-F8BF-4199-90C1-B539D614E0B7}" destId="{46FFED46-5141-4963-99C2-0321F08890DB}" srcOrd="0" destOrd="0" presId="urn:microsoft.com/office/officeart/2005/8/layout/vList2"/>
    <dgm:cxn modelId="{546587CF-E1EB-4CFF-AAE7-C8BE983F1773}" srcId="{D47807B4-6C18-4DA7-B830-0B75F85453D6}" destId="{9D0FF719-F8BF-4199-90C1-B539D614E0B7}" srcOrd="0" destOrd="0" parTransId="{E999F699-800C-436D-9D74-466DD31C1D2C}" sibTransId="{9DE224D7-1CD8-482A-ADB2-5D61305C4C90}"/>
    <dgm:cxn modelId="{306BE271-9E3F-4A08-BD74-7852C47430F5}" type="presOf" srcId="{D47807B4-6C18-4DA7-B830-0B75F85453D6}" destId="{E721BFDC-5D06-4582-A460-8298D4F3BD86}" srcOrd="0" destOrd="0" presId="urn:microsoft.com/office/officeart/2005/8/layout/vList2"/>
    <dgm:cxn modelId="{F73C0B8F-B183-4AD6-9CB6-3CFD34E7B436}" type="presParOf" srcId="{E721BFDC-5D06-4582-A460-8298D4F3BD86}" destId="{46FFED46-5141-4963-99C2-0321F08890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B740A6-2D92-40E9-B309-AA8EE1B36D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020DFA-DBED-472F-8B94-B2EB2316E0C5}">
      <dgm:prSet/>
      <dgm:spPr/>
      <dgm:t>
        <a:bodyPr/>
        <a:lstStyle/>
        <a:p>
          <a:r>
            <a:rPr lang="en-IN"/>
            <a:t>ALU DESIGN</a:t>
          </a:r>
        </a:p>
      </dgm:t>
    </dgm:pt>
    <dgm:pt modelId="{8F6D811B-8FA9-4080-BB1D-F49694BD3C79}" type="parTrans" cxnId="{7477AD7D-8F21-4289-AADA-CEA04FF84A31}">
      <dgm:prSet/>
      <dgm:spPr/>
      <dgm:t>
        <a:bodyPr/>
        <a:lstStyle/>
        <a:p>
          <a:endParaRPr lang="en-US"/>
        </a:p>
      </dgm:t>
    </dgm:pt>
    <dgm:pt modelId="{474E51D7-50CD-4B61-8B69-A358D1BC6501}" type="sibTrans" cxnId="{7477AD7D-8F21-4289-AADA-CEA04FF84A31}">
      <dgm:prSet/>
      <dgm:spPr/>
      <dgm:t>
        <a:bodyPr/>
        <a:lstStyle/>
        <a:p>
          <a:endParaRPr lang="en-US"/>
        </a:p>
      </dgm:t>
    </dgm:pt>
    <dgm:pt modelId="{B6214C2C-EF09-4794-A56F-9D18DD39AE65}" type="pres">
      <dgm:prSet presAssocID="{4FB740A6-2D92-40E9-B309-AA8EE1B36DE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092CB7-14F2-4263-B831-2512264C9893}" type="pres">
      <dgm:prSet presAssocID="{B5020DFA-DBED-472F-8B94-B2EB2316E0C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5D99EA-203B-4928-9A18-08066DCA50A2}" type="presOf" srcId="{B5020DFA-DBED-472F-8B94-B2EB2316E0C5}" destId="{B3092CB7-14F2-4263-B831-2512264C9893}" srcOrd="0" destOrd="0" presId="urn:microsoft.com/office/officeart/2005/8/layout/vList2"/>
    <dgm:cxn modelId="{82DBE69E-3371-4D4A-B665-76B540303558}" type="presOf" srcId="{4FB740A6-2D92-40E9-B309-AA8EE1B36DEC}" destId="{B6214C2C-EF09-4794-A56F-9D18DD39AE65}" srcOrd="0" destOrd="0" presId="urn:microsoft.com/office/officeart/2005/8/layout/vList2"/>
    <dgm:cxn modelId="{7477AD7D-8F21-4289-AADA-CEA04FF84A31}" srcId="{4FB740A6-2D92-40E9-B309-AA8EE1B36DEC}" destId="{B5020DFA-DBED-472F-8B94-B2EB2316E0C5}" srcOrd="0" destOrd="0" parTransId="{8F6D811B-8FA9-4080-BB1D-F49694BD3C79}" sibTransId="{474E51D7-50CD-4B61-8B69-A358D1BC6501}"/>
    <dgm:cxn modelId="{128EAA46-C2BD-4ED0-A29B-DC217298667E}" type="presParOf" srcId="{B6214C2C-EF09-4794-A56F-9D18DD39AE65}" destId="{B3092CB7-14F2-4263-B831-2512264C98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D9AC05-31BB-4F64-BE65-BF7995504D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E42795-4BB5-46B9-A712-2C89F654C642}">
      <dgm:prSet/>
      <dgm:spPr/>
      <dgm:t>
        <a:bodyPr/>
        <a:lstStyle/>
        <a:p>
          <a:r>
            <a:rPr lang="en-IN" dirty="0"/>
            <a:t>FULL ADDER/SUBTRACTOR</a:t>
          </a:r>
        </a:p>
      </dgm:t>
    </dgm:pt>
    <dgm:pt modelId="{384F5DAD-0B95-401F-8432-8CC2F7191E07}" type="parTrans" cxnId="{281164F0-2725-4B1B-99A6-B434C3D831F7}">
      <dgm:prSet/>
      <dgm:spPr/>
      <dgm:t>
        <a:bodyPr/>
        <a:lstStyle/>
        <a:p>
          <a:endParaRPr lang="en-US"/>
        </a:p>
      </dgm:t>
    </dgm:pt>
    <dgm:pt modelId="{30470936-62C0-4B72-9C4B-8CE5585ABC18}" type="sibTrans" cxnId="{281164F0-2725-4B1B-99A6-B434C3D831F7}">
      <dgm:prSet/>
      <dgm:spPr/>
      <dgm:t>
        <a:bodyPr/>
        <a:lstStyle/>
        <a:p>
          <a:endParaRPr lang="en-US"/>
        </a:p>
      </dgm:t>
    </dgm:pt>
    <dgm:pt modelId="{CC6191E9-9963-4D20-A2A8-96A00B4E4144}" type="pres">
      <dgm:prSet presAssocID="{26D9AC05-31BB-4F64-BE65-BF7995504D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BC798B-93B7-4B7F-8FE7-DFE8279F07A1}" type="pres">
      <dgm:prSet presAssocID="{28E42795-4BB5-46B9-A712-2C89F654C64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1164F0-2725-4B1B-99A6-B434C3D831F7}" srcId="{26D9AC05-31BB-4F64-BE65-BF7995504DAB}" destId="{28E42795-4BB5-46B9-A712-2C89F654C642}" srcOrd="0" destOrd="0" parTransId="{384F5DAD-0B95-401F-8432-8CC2F7191E07}" sibTransId="{30470936-62C0-4B72-9C4B-8CE5585ABC18}"/>
    <dgm:cxn modelId="{6F526388-15AA-4F14-B05A-536208B2579C}" type="presOf" srcId="{28E42795-4BB5-46B9-A712-2C89F654C642}" destId="{E8BC798B-93B7-4B7F-8FE7-DFE8279F07A1}" srcOrd="0" destOrd="0" presId="urn:microsoft.com/office/officeart/2005/8/layout/vList2"/>
    <dgm:cxn modelId="{B88A6C92-7E1A-4FBF-975E-E20D4F468841}" type="presOf" srcId="{26D9AC05-31BB-4F64-BE65-BF7995504DAB}" destId="{CC6191E9-9963-4D20-A2A8-96A00B4E4144}" srcOrd="0" destOrd="0" presId="urn:microsoft.com/office/officeart/2005/8/layout/vList2"/>
    <dgm:cxn modelId="{403CAEDE-FECE-4638-95E7-C7B5F0CC5FF1}" type="presParOf" srcId="{CC6191E9-9963-4D20-A2A8-96A00B4E4144}" destId="{E8BC798B-93B7-4B7F-8FE7-DFE8279F07A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F878E4-A07E-4E45-A2A1-E7CDEFCA3D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F826BF-CB25-45B3-A52A-0C5647A01DD8}">
      <dgm:prSet/>
      <dgm:spPr/>
      <dgm:t>
        <a:bodyPr/>
        <a:lstStyle/>
        <a:p>
          <a:r>
            <a:rPr lang="en-IN"/>
            <a:t>HARDWIRED CONTROL UNIT</a:t>
          </a:r>
        </a:p>
      </dgm:t>
    </dgm:pt>
    <dgm:pt modelId="{F1D1DCA4-C8C0-4DC1-805E-706AA5946B4D}" type="parTrans" cxnId="{AFF802C3-62E1-431D-873E-EE9DDB844D17}">
      <dgm:prSet/>
      <dgm:spPr/>
      <dgm:t>
        <a:bodyPr/>
        <a:lstStyle/>
        <a:p>
          <a:endParaRPr lang="en-US"/>
        </a:p>
      </dgm:t>
    </dgm:pt>
    <dgm:pt modelId="{6A87F80F-B565-4760-856F-C8EC1151713D}" type="sibTrans" cxnId="{AFF802C3-62E1-431D-873E-EE9DDB844D17}">
      <dgm:prSet/>
      <dgm:spPr/>
      <dgm:t>
        <a:bodyPr/>
        <a:lstStyle/>
        <a:p>
          <a:endParaRPr lang="en-US"/>
        </a:p>
      </dgm:t>
    </dgm:pt>
    <dgm:pt modelId="{31F37A64-573C-478F-AF1E-CE8DF86401FF}" type="pres">
      <dgm:prSet presAssocID="{12F878E4-A07E-4E45-A2A1-E7CDEFCA3D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BEE9D1-5C3F-4BC2-8796-E55CFDC97681}" type="pres">
      <dgm:prSet presAssocID="{C9F826BF-CB25-45B3-A52A-0C5647A01DD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3E811D-CC1D-4F4A-A719-FE320ADB6ECF}" type="presOf" srcId="{12F878E4-A07E-4E45-A2A1-E7CDEFCA3D6F}" destId="{31F37A64-573C-478F-AF1E-CE8DF86401FF}" srcOrd="0" destOrd="0" presId="urn:microsoft.com/office/officeart/2005/8/layout/vList2"/>
    <dgm:cxn modelId="{39F31FC1-281D-443D-90FD-425ACE40D01F}" type="presOf" srcId="{C9F826BF-CB25-45B3-A52A-0C5647A01DD8}" destId="{0EBEE9D1-5C3F-4BC2-8796-E55CFDC97681}" srcOrd="0" destOrd="0" presId="urn:microsoft.com/office/officeart/2005/8/layout/vList2"/>
    <dgm:cxn modelId="{AFF802C3-62E1-431D-873E-EE9DDB844D17}" srcId="{12F878E4-A07E-4E45-A2A1-E7CDEFCA3D6F}" destId="{C9F826BF-CB25-45B3-A52A-0C5647A01DD8}" srcOrd="0" destOrd="0" parTransId="{F1D1DCA4-C8C0-4DC1-805E-706AA5946B4D}" sibTransId="{6A87F80F-B565-4760-856F-C8EC1151713D}"/>
    <dgm:cxn modelId="{82054C4C-0C4C-444C-9D1A-1C368FEE75E4}" type="presParOf" srcId="{31F37A64-573C-478F-AF1E-CE8DF86401FF}" destId="{0EBEE9D1-5C3F-4BC2-8796-E55CFDC9768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B8054A-F1B9-441D-AA46-F0A5192EAD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E6207E-FAF7-4202-9099-4055FBCD0EB2}">
      <dgm:prSet/>
      <dgm:spPr/>
      <dgm:t>
        <a:bodyPr/>
        <a:lstStyle/>
        <a:p>
          <a:r>
            <a:rPr lang="en-IN" dirty="0"/>
            <a:t>Micro-Instructions</a:t>
          </a:r>
        </a:p>
      </dgm:t>
    </dgm:pt>
    <dgm:pt modelId="{E91B9526-2953-4759-9C32-EDC05FE38777}" type="parTrans" cxnId="{76828AEF-5B6D-486A-83F5-514E3171FA90}">
      <dgm:prSet/>
      <dgm:spPr/>
      <dgm:t>
        <a:bodyPr/>
        <a:lstStyle/>
        <a:p>
          <a:endParaRPr lang="en-US"/>
        </a:p>
      </dgm:t>
    </dgm:pt>
    <dgm:pt modelId="{54E4E6EC-FBEF-45D6-86EC-AA7B9254B472}" type="sibTrans" cxnId="{76828AEF-5B6D-486A-83F5-514E3171FA90}">
      <dgm:prSet/>
      <dgm:spPr/>
      <dgm:t>
        <a:bodyPr/>
        <a:lstStyle/>
        <a:p>
          <a:endParaRPr lang="en-US"/>
        </a:p>
      </dgm:t>
    </dgm:pt>
    <dgm:pt modelId="{1772A7B9-575E-43C2-9529-216E0AC79017}" type="pres">
      <dgm:prSet presAssocID="{85B8054A-F1B9-441D-AA46-F0A5192EAD5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7FA83E-4754-45D4-807D-ED8CAD149E64}" type="pres">
      <dgm:prSet presAssocID="{74E6207E-FAF7-4202-9099-4055FBCD0EB2}" presName="parentText" presStyleLbl="node1" presStyleIdx="0" presStyleCnt="1" custLinFactNeighborX="-2878" custLinFactNeighborY="-45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6D5ED9-0520-4CAC-867D-FAE50ACFDBE1}" type="presOf" srcId="{85B8054A-F1B9-441D-AA46-F0A5192EAD55}" destId="{1772A7B9-575E-43C2-9529-216E0AC79017}" srcOrd="0" destOrd="0" presId="urn:microsoft.com/office/officeart/2005/8/layout/vList2"/>
    <dgm:cxn modelId="{76828AEF-5B6D-486A-83F5-514E3171FA90}" srcId="{85B8054A-F1B9-441D-AA46-F0A5192EAD55}" destId="{74E6207E-FAF7-4202-9099-4055FBCD0EB2}" srcOrd="0" destOrd="0" parTransId="{E91B9526-2953-4759-9C32-EDC05FE38777}" sibTransId="{54E4E6EC-FBEF-45D6-86EC-AA7B9254B472}"/>
    <dgm:cxn modelId="{A8089849-BDC1-4733-A78C-3D6BE4426781}" type="presOf" srcId="{74E6207E-FAF7-4202-9099-4055FBCD0EB2}" destId="{EE7FA83E-4754-45D4-807D-ED8CAD149E64}" srcOrd="0" destOrd="0" presId="urn:microsoft.com/office/officeart/2005/8/layout/vList2"/>
    <dgm:cxn modelId="{19F458E7-320B-455F-A762-31DD6573F176}" type="presParOf" srcId="{1772A7B9-575E-43C2-9529-216E0AC79017}" destId="{EE7FA83E-4754-45D4-807D-ED8CAD149E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8C9F04-3A61-4159-A311-BD6744ACD3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6D8DE6-69E8-41A5-B7F0-AC091965AC3F}">
      <dgm:prSet/>
      <dgm:spPr/>
      <dgm:t>
        <a:bodyPr/>
        <a:lstStyle/>
        <a:p>
          <a:r>
            <a:rPr lang="en-IN"/>
            <a:t>HARDWIRED CONTROL SIGNALS</a:t>
          </a:r>
        </a:p>
      </dgm:t>
    </dgm:pt>
    <dgm:pt modelId="{82FFCAAD-B3D4-4AB4-879C-D62753140E9F}" type="parTrans" cxnId="{4A87331F-731B-4D1A-9465-7D0E6E074DF4}">
      <dgm:prSet/>
      <dgm:spPr/>
      <dgm:t>
        <a:bodyPr/>
        <a:lstStyle/>
        <a:p>
          <a:endParaRPr lang="en-US"/>
        </a:p>
      </dgm:t>
    </dgm:pt>
    <dgm:pt modelId="{437BA5F7-506E-46F6-A189-8E14C84DB89F}" type="sibTrans" cxnId="{4A87331F-731B-4D1A-9465-7D0E6E074DF4}">
      <dgm:prSet/>
      <dgm:spPr/>
      <dgm:t>
        <a:bodyPr/>
        <a:lstStyle/>
        <a:p>
          <a:endParaRPr lang="en-US"/>
        </a:p>
      </dgm:t>
    </dgm:pt>
    <dgm:pt modelId="{F8CEB961-5F24-42E8-B183-CCD798FAACC1}" type="pres">
      <dgm:prSet presAssocID="{358C9F04-3A61-4159-A311-BD6744ACD3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EECE4-AF16-488B-B3CA-2ADEE298CD0B}" type="pres">
      <dgm:prSet presAssocID="{736D8DE6-69E8-41A5-B7F0-AC091965AC3F}" presName="parentText" presStyleLbl="node1" presStyleIdx="0" presStyleCnt="1" custLinFactNeighborX="-4031" custLinFactNeighborY="-543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F4E996-AF6E-4FD3-B925-C8398A3FF03C}" type="presOf" srcId="{358C9F04-3A61-4159-A311-BD6744ACD3E4}" destId="{F8CEB961-5F24-42E8-B183-CCD798FAACC1}" srcOrd="0" destOrd="0" presId="urn:microsoft.com/office/officeart/2005/8/layout/vList2"/>
    <dgm:cxn modelId="{4A87331F-731B-4D1A-9465-7D0E6E074DF4}" srcId="{358C9F04-3A61-4159-A311-BD6744ACD3E4}" destId="{736D8DE6-69E8-41A5-B7F0-AC091965AC3F}" srcOrd="0" destOrd="0" parTransId="{82FFCAAD-B3D4-4AB4-879C-D62753140E9F}" sibTransId="{437BA5F7-506E-46F6-A189-8E14C84DB89F}"/>
    <dgm:cxn modelId="{DF71DF95-D405-47A3-8850-A06794CE5266}" type="presOf" srcId="{736D8DE6-69E8-41A5-B7F0-AC091965AC3F}" destId="{B9BEECE4-AF16-488B-B3CA-2ADEE298CD0B}" srcOrd="0" destOrd="0" presId="urn:microsoft.com/office/officeart/2005/8/layout/vList2"/>
    <dgm:cxn modelId="{044B0D3B-02CA-4199-AF0E-582EB9604ECA}" type="presParOf" srcId="{F8CEB961-5F24-42E8-B183-CCD798FAACC1}" destId="{B9BEECE4-AF16-488B-B3CA-2ADEE298CD0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20257-4E67-47DD-8CAF-8C788F739DCF}">
      <dsp:nvSpPr>
        <dsp:cNvPr id="0" name=""/>
        <dsp:cNvSpPr/>
      </dsp:nvSpPr>
      <dsp:spPr>
        <a:xfrm>
          <a:off x="0" y="2999"/>
          <a:ext cx="7772400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/>
            <a:t>Sonal Jain (15ucs054) </a:t>
          </a:r>
          <a:endParaRPr lang="en-US" sz="2500" kern="1200"/>
        </a:p>
      </dsp:txBody>
      <dsp:txXfrm>
        <a:off x="28557" y="31556"/>
        <a:ext cx="7715286" cy="527886"/>
      </dsp:txXfrm>
    </dsp:sp>
    <dsp:sp modelId="{A0FCD67F-AB37-4CCB-821C-0DDA1ACA2178}">
      <dsp:nvSpPr>
        <dsp:cNvPr id="0" name=""/>
        <dsp:cNvSpPr/>
      </dsp:nvSpPr>
      <dsp:spPr>
        <a:xfrm>
          <a:off x="0" y="660000"/>
          <a:ext cx="7772400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/>
            <a:t>Himanshi Swaroop (15ucs052)</a:t>
          </a:r>
          <a:endParaRPr lang="en-IN" sz="2500" kern="1200"/>
        </a:p>
      </dsp:txBody>
      <dsp:txXfrm>
        <a:off x="28557" y="688557"/>
        <a:ext cx="7715286" cy="527886"/>
      </dsp:txXfrm>
    </dsp:sp>
    <dsp:sp modelId="{BFCA4933-739B-4959-A43F-CD40EBA6CF0F}">
      <dsp:nvSpPr>
        <dsp:cNvPr id="0" name=""/>
        <dsp:cNvSpPr/>
      </dsp:nvSpPr>
      <dsp:spPr>
        <a:xfrm>
          <a:off x="0" y="1316999"/>
          <a:ext cx="7772400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/>
            <a:t>Harshali Jain (15ucs047)</a:t>
          </a:r>
          <a:endParaRPr lang="en-IN" sz="2500" kern="1200" dirty="0"/>
        </a:p>
      </dsp:txBody>
      <dsp:txXfrm>
        <a:off x="28557" y="1345556"/>
        <a:ext cx="7715286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FED46-5141-4963-99C2-0321F08890DB}">
      <dsp:nvSpPr>
        <dsp:cNvPr id="0" name=""/>
        <dsp:cNvSpPr/>
      </dsp:nvSpPr>
      <dsp:spPr>
        <a:xfrm>
          <a:off x="0" y="0"/>
          <a:ext cx="859666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/>
            <a:t>DATA PATH-SINGLE BUS ARCHITECTURE</a:t>
          </a:r>
        </a:p>
      </dsp:txBody>
      <dsp:txXfrm>
        <a:off x="36553" y="36553"/>
        <a:ext cx="852356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92CB7-14F2-4263-B831-2512264C9893}">
      <dsp:nvSpPr>
        <dsp:cNvPr id="0" name=""/>
        <dsp:cNvSpPr/>
      </dsp:nvSpPr>
      <dsp:spPr>
        <a:xfrm>
          <a:off x="0" y="5936"/>
          <a:ext cx="8596668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/>
            <a:t>ALU DESIGN</a:t>
          </a:r>
        </a:p>
      </dsp:txBody>
      <dsp:txXfrm>
        <a:off x="34269" y="40205"/>
        <a:ext cx="8528130" cy="633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C798B-93B7-4B7F-8FE7-DFE8279F07A1}">
      <dsp:nvSpPr>
        <dsp:cNvPr id="0" name=""/>
        <dsp:cNvSpPr/>
      </dsp:nvSpPr>
      <dsp:spPr>
        <a:xfrm>
          <a:off x="0" y="1933"/>
          <a:ext cx="8596668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000" kern="1200" dirty="0"/>
            <a:t>FULL ADDER/SUBTRACTOR</a:t>
          </a:r>
        </a:p>
      </dsp:txBody>
      <dsp:txXfrm>
        <a:off x="45692" y="47625"/>
        <a:ext cx="8505284" cy="844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EE9D1-5C3F-4BC2-8796-E55CFDC97681}">
      <dsp:nvSpPr>
        <dsp:cNvPr id="0" name=""/>
        <dsp:cNvSpPr/>
      </dsp:nvSpPr>
      <dsp:spPr>
        <a:xfrm>
          <a:off x="0" y="2018"/>
          <a:ext cx="859666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300" kern="1200"/>
            <a:t>HARDWIRED CONTROL UNIT</a:t>
          </a:r>
        </a:p>
      </dsp:txBody>
      <dsp:txXfrm>
        <a:off x="37696" y="39714"/>
        <a:ext cx="8521276" cy="696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FA83E-4754-45D4-807D-ED8CAD149E64}">
      <dsp:nvSpPr>
        <dsp:cNvPr id="0" name=""/>
        <dsp:cNvSpPr/>
      </dsp:nvSpPr>
      <dsp:spPr>
        <a:xfrm>
          <a:off x="0" y="0"/>
          <a:ext cx="8596668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/>
            <a:t>Micro-Instructions</a:t>
          </a:r>
        </a:p>
      </dsp:txBody>
      <dsp:txXfrm>
        <a:off x="30842" y="30842"/>
        <a:ext cx="8534984" cy="5701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EECE4-AF16-488B-B3CA-2ADEE298CD0B}">
      <dsp:nvSpPr>
        <dsp:cNvPr id="0" name=""/>
        <dsp:cNvSpPr/>
      </dsp:nvSpPr>
      <dsp:spPr>
        <a:xfrm>
          <a:off x="0" y="0"/>
          <a:ext cx="8596668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900" kern="1200"/>
            <a:t>HARDWIRED CONTROL SIGNALS</a:t>
          </a:r>
        </a:p>
      </dsp:txBody>
      <dsp:txXfrm>
        <a:off x="33127" y="33127"/>
        <a:ext cx="8530414" cy="612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819400"/>
            <a:ext cx="7772400" cy="1524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 Lab Project (2016-17) </a:t>
            </a:r>
            <a:br>
              <a:rPr lang="en-US" alt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n-US" sz="3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LNMIIT, Jaipur</a:t>
            </a:r>
            <a:r>
              <a:rPr lang="en-US" altLang="en-US" dirty="0">
                <a:solidFill>
                  <a:schemeClr val="tx2">
                    <a:satMod val="200000"/>
                  </a:schemeClr>
                </a:solidFill>
                <a:latin typeface="Sitka Text" panose="02000505000000020004" pitchFamily="2" charset="0"/>
              </a:rPr>
              <a:t/>
            </a:r>
            <a:br>
              <a:rPr lang="en-US" altLang="en-US" dirty="0">
                <a:solidFill>
                  <a:schemeClr val="tx2">
                    <a:satMod val="200000"/>
                  </a:schemeClr>
                </a:solidFill>
                <a:latin typeface="Sitka Text" panose="02000505000000020004" pitchFamily="2" charset="0"/>
              </a:rPr>
            </a:br>
            <a:endParaRPr lang="en-US" dirty="0">
              <a:solidFill>
                <a:schemeClr val="tx2">
                  <a:satMod val="200000"/>
                </a:schemeClr>
              </a:solidFill>
              <a:latin typeface="Sitka Text" panose="02000505000000020004" pitchFamily="2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825389" y="851338"/>
            <a:ext cx="4701472" cy="8560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JACKET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08611337"/>
              </p:ext>
            </p:extLst>
          </p:nvPr>
        </p:nvGraphicFramePr>
        <p:xfrm>
          <a:off x="2438400" y="4191000"/>
          <a:ext cx="77724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1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517753" cy="87933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Univers 47 CondensedLight"/>
              </a:rPr>
              <a:t>Instruction Types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677334" y="1974456"/>
            <a:ext cx="8596668" cy="4377792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C00000"/>
                </a:solidFill>
                <a:latin typeface="Univers 47 CondensedLight"/>
              </a:rPr>
              <a:t>Data Transfer </a:t>
            </a:r>
            <a:r>
              <a:rPr lang="en-US" sz="3200" b="1" dirty="0">
                <a:solidFill>
                  <a:srgbClr val="C00000"/>
                </a:solidFill>
                <a:latin typeface="Univers 47 CondensedLight"/>
              </a:rPr>
              <a:t>-</a:t>
            </a:r>
            <a:r>
              <a:rPr lang="en-US" sz="3200" dirty="0">
                <a:solidFill>
                  <a:schemeClr val="tx1"/>
                </a:solidFill>
                <a:latin typeface="Univers 47 CondensedLigh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Univers 47 CondensedLight"/>
              </a:rPr>
              <a:t>MOV</a:t>
            </a:r>
            <a:endParaRPr lang="en-US" sz="3200" dirty="0">
              <a:solidFill>
                <a:schemeClr val="tx1"/>
              </a:solidFill>
              <a:latin typeface="Univers 47 CondensedLight"/>
            </a:endParaRPr>
          </a:p>
          <a:p>
            <a:r>
              <a:rPr lang="en-US" sz="3200" b="1" u="sng" dirty="0">
                <a:solidFill>
                  <a:srgbClr val="C00000"/>
                </a:solidFill>
                <a:latin typeface="Univers 47 CondensedLight"/>
              </a:rPr>
              <a:t>Dyadic Operations -</a:t>
            </a:r>
            <a:r>
              <a:rPr lang="en-US" sz="2800" dirty="0">
                <a:latin typeface="Univers 47 CondensedLight"/>
              </a:rPr>
              <a:t>Distancetime</a:t>
            </a:r>
            <a:endParaRPr lang="en-US" sz="3200" dirty="0">
              <a:latin typeface="Univers 47 CondensedLight"/>
            </a:endParaRPr>
          </a:p>
          <a:p>
            <a:r>
              <a:rPr lang="en-US" sz="3200" b="1" u="sng" dirty="0">
                <a:solidFill>
                  <a:srgbClr val="C00000"/>
                </a:solidFill>
                <a:latin typeface="Univers 47 CondensedLight"/>
              </a:rPr>
              <a:t>Monodic Operations -</a:t>
            </a:r>
            <a:r>
              <a:rPr lang="en-US" sz="3200" dirty="0">
                <a:latin typeface="Univers 47 CondensedLight"/>
              </a:rPr>
              <a:t> </a:t>
            </a:r>
            <a:r>
              <a:rPr lang="en-US" sz="2800" dirty="0">
                <a:latin typeface="Univers 47 CondensedLight"/>
              </a:rPr>
              <a:t>Charge, Music, Temp, 							</a:t>
            </a:r>
            <a:r>
              <a:rPr lang="en-US" sz="2800" dirty="0" err="1">
                <a:latin typeface="Univers 47 CondensedLight"/>
              </a:rPr>
              <a:t>Callconnect</a:t>
            </a:r>
            <a:r>
              <a:rPr lang="en-US" sz="2800" dirty="0">
                <a:latin typeface="Univers 47 CondensedLight"/>
              </a:rPr>
              <a:t>, Decrement, Pass, Notify</a:t>
            </a:r>
            <a:endParaRPr lang="en-US" sz="3200" dirty="0">
              <a:latin typeface="Univers 47 CondensedLight"/>
            </a:endParaRPr>
          </a:p>
          <a:p>
            <a:r>
              <a:rPr lang="en-US" sz="3200" b="1" u="sng" dirty="0">
                <a:solidFill>
                  <a:srgbClr val="C00000"/>
                </a:solidFill>
                <a:latin typeface="Univers 47 CondensedLight"/>
              </a:rPr>
              <a:t>Procedure Call/Compare Functions -</a:t>
            </a:r>
            <a:r>
              <a:rPr lang="en-US" sz="2800" dirty="0">
                <a:latin typeface="Univers 47 CondensedLight"/>
              </a:rPr>
              <a:t>JMP, Pass</a:t>
            </a:r>
            <a:endParaRPr lang="en-US" sz="3200" dirty="0">
              <a:latin typeface="Univers 47 CondensedLight"/>
            </a:endParaRPr>
          </a:p>
          <a:p>
            <a:r>
              <a:rPr lang="en-US" sz="3200" b="1" u="sng" dirty="0">
                <a:solidFill>
                  <a:srgbClr val="C00000"/>
                </a:solidFill>
                <a:latin typeface="Univers 47 CondensedLight"/>
              </a:rPr>
              <a:t>Arithmetic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Univers 47 CondensedLight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Univers 47 CondensedLight"/>
              </a:rPr>
              <a:t>-</a:t>
            </a:r>
            <a:r>
              <a:rPr lang="en-US" sz="3200" dirty="0">
                <a:latin typeface="Univers 47 CondensedLight"/>
              </a:rPr>
              <a:t> </a:t>
            </a:r>
            <a:r>
              <a:rPr lang="en-US" sz="2800" dirty="0">
                <a:latin typeface="Univers 47 CondensedLight"/>
              </a:rPr>
              <a:t>Temp, Charge, Distancetime</a:t>
            </a:r>
            <a:endParaRPr lang="en-US" altLang="en-US" sz="3200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13142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4602"/>
            <a:ext cx="4469201" cy="97913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defRPr/>
            </a:pPr>
            <a:r>
              <a:rPr lang="en-US" sz="6600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Data Types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77334" y="1844985"/>
            <a:ext cx="8596668" cy="432114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4800" b="1" u="sng" dirty="0">
                <a:solidFill>
                  <a:schemeClr val="accent5"/>
                </a:solidFill>
                <a:latin typeface="Univers 47 CondensedLight"/>
              </a:rPr>
              <a:t>Numeric</a:t>
            </a:r>
            <a:r>
              <a:rPr lang="en-US" sz="4800" b="1" dirty="0">
                <a:solidFill>
                  <a:schemeClr val="accent5"/>
                </a:solidFill>
                <a:latin typeface="Univers 47 CondensedLight"/>
              </a:rPr>
              <a:t> –</a:t>
            </a:r>
            <a:r>
              <a:rPr lang="en-US" sz="4800" dirty="0">
                <a:solidFill>
                  <a:schemeClr val="accent5"/>
                </a:solidFill>
                <a:latin typeface="Univers 47 CondensedLight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4300" b="1" dirty="0">
                <a:latin typeface="Univers 47 CondensedLight"/>
              </a:rPr>
              <a:t>Integer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4600" dirty="0">
              <a:latin typeface="Univers 47 CondensedLigh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en-US" sz="4800" b="1" dirty="0">
              <a:latin typeface="Univers 47 CondensedLight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5400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4891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7511806" cy="93597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Addressing Modes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latin typeface="Univers 47 CondensedLight"/>
              </a:rPr>
              <a:t>Direct Mode</a:t>
            </a:r>
          </a:p>
          <a:p>
            <a:pPr eaLnBrk="1" hangingPunct="1"/>
            <a:endParaRPr lang="en-US" altLang="en-US" sz="3600" b="1" dirty="0">
              <a:latin typeface="Univers 47 CondensedLight"/>
            </a:endParaRPr>
          </a:p>
          <a:p>
            <a:pPr eaLnBrk="1" hangingPunct="1"/>
            <a:r>
              <a:rPr lang="en-US" altLang="en-US" sz="3600" b="1" dirty="0">
                <a:latin typeface="Univers 47 CondensedLight"/>
              </a:rPr>
              <a:t>Immediate Mode</a:t>
            </a:r>
            <a:endParaRPr lang="en-US" altLang="en-US" sz="1400" b="1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25116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96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Flow of Control Handling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77334" y="1739789"/>
            <a:ext cx="8596668" cy="43015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alt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altLang="en-US" sz="2400" b="1" dirty="0">
                <a:solidFill>
                  <a:schemeClr val="accent5">
                    <a:lumMod val="75000"/>
                  </a:schemeClr>
                </a:solidFill>
              </a:rPr>
              <a:t>JMP : It compares the result of previous instruction with the provided value and jumps to a particular label.</a:t>
            </a:r>
            <a:r>
              <a:rPr lang="en-IN" altLang="en-US" sz="2400" b="1" dirty="0"/>
              <a:t> 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N" altLang="en-US" sz="2400" b="1" dirty="0"/>
              <a:t>JMP &lt;Register&gt;,&lt;Label&gt;</a:t>
            </a:r>
          </a:p>
          <a:p>
            <a:pPr lvl="1" indent="0">
              <a:buNone/>
            </a:pPr>
            <a:endParaRPr lang="en-IN" altLang="en-US" sz="2000" b="1" dirty="0"/>
          </a:p>
          <a:p>
            <a:pPr marL="685800" lvl="1">
              <a:buFont typeface="Wingdings" panose="05000000000000000000" pitchFamily="2" charset="2"/>
              <a:buChar char="§"/>
            </a:pPr>
            <a:endParaRPr lang="en-IN" alt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altLang="en-US" sz="2400" b="1" dirty="0">
                <a:solidFill>
                  <a:schemeClr val="accent5">
                    <a:lumMod val="75000"/>
                  </a:schemeClr>
                </a:solidFill>
              </a:rPr>
              <a:t>HALT: Halts the procedure containing it.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IN" altLang="en-US" sz="2000" b="1" dirty="0"/>
              <a:t>HALT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IN" altLang="en-US" sz="2000" b="1" dirty="0"/>
          </a:p>
          <a:p>
            <a:pPr eaLnBrk="1" hangingPunct="1"/>
            <a:endParaRPr lang="en-US" altLang="en-US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895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720404484"/>
              </p:ext>
            </p:extLst>
          </p:nvPr>
        </p:nvGraphicFramePr>
        <p:xfrm>
          <a:off x="677334" y="113288"/>
          <a:ext cx="8596668" cy="767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116" b="-1"/>
          <a:stretch/>
        </p:blipFill>
        <p:spPr>
          <a:xfrm>
            <a:off x="482546" y="962952"/>
            <a:ext cx="7028674" cy="589504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06349"/>
              </p:ext>
            </p:extLst>
          </p:nvPr>
        </p:nvGraphicFramePr>
        <p:xfrm>
          <a:off x="6385516" y="1496501"/>
          <a:ext cx="3373479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93">
                  <a:extLst>
                    <a:ext uri="{9D8B030D-6E8A-4147-A177-3AD203B41FA5}">
                      <a16:colId xmlns="" xmlns:a16="http://schemas.microsoft.com/office/drawing/2014/main" val="1290672444"/>
                    </a:ext>
                  </a:extLst>
                </a:gridCol>
                <a:gridCol w="1124493">
                  <a:extLst>
                    <a:ext uri="{9D8B030D-6E8A-4147-A177-3AD203B41FA5}">
                      <a16:colId xmlns="" xmlns:a16="http://schemas.microsoft.com/office/drawing/2014/main" val="3746504460"/>
                    </a:ext>
                  </a:extLst>
                </a:gridCol>
                <a:gridCol w="1124493">
                  <a:extLst>
                    <a:ext uri="{9D8B030D-6E8A-4147-A177-3AD203B41FA5}">
                      <a16:colId xmlns="" xmlns:a16="http://schemas.microsoft.com/office/drawing/2014/main" val="1742521016"/>
                    </a:ext>
                  </a:extLst>
                </a:gridCol>
              </a:tblGrid>
              <a:tr h="563620">
                <a:tc>
                  <a:txBody>
                    <a:bodyPr/>
                    <a:lstStyle/>
                    <a:p>
                      <a:r>
                        <a:rPr lang="en-IN" dirty="0"/>
                        <a:t>Select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99630585"/>
                  </a:ext>
                </a:extLst>
              </a:tr>
              <a:tr h="326542">
                <a:tc>
                  <a:txBody>
                    <a:bodyPr/>
                    <a:lstStyle/>
                    <a:p>
                      <a:r>
                        <a:rPr lang="en-IN" dirty="0"/>
                        <a:t>Select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9706760"/>
                  </a:ext>
                </a:extLst>
              </a:tr>
              <a:tr h="326542">
                <a:tc>
                  <a:txBody>
                    <a:bodyPr/>
                    <a:lstStyle/>
                    <a:p>
                      <a:r>
                        <a:rPr lang="en-IN" dirty="0"/>
                        <a:t>Select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1772454"/>
                  </a:ext>
                </a:extLst>
              </a:tr>
              <a:tr h="326542">
                <a:tc>
                  <a:txBody>
                    <a:bodyPr/>
                    <a:lstStyle/>
                    <a:p>
                      <a:r>
                        <a:rPr lang="en-IN" dirty="0"/>
                        <a:t>Select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2245012"/>
                  </a:ext>
                </a:extLst>
              </a:tr>
              <a:tr h="326542">
                <a:tc>
                  <a:txBody>
                    <a:bodyPr/>
                    <a:lstStyle/>
                    <a:p>
                      <a:r>
                        <a:rPr lang="en-IN" dirty="0"/>
                        <a:t>Select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75713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26488" y="1045060"/>
            <a:ext cx="150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Multiplexer</a:t>
            </a:r>
          </a:p>
        </p:txBody>
      </p:sp>
    </p:spTree>
    <p:extLst>
      <p:ext uri="{BB962C8B-B14F-4D97-AF65-F5344CB8AC3E}">
        <p14:creationId xmlns:p14="http://schemas.microsoft.com/office/powerpoint/2010/main" val="41873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677334" y="335280"/>
          <a:ext cx="8596668" cy="713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66512"/>
              </p:ext>
            </p:extLst>
          </p:nvPr>
        </p:nvGraphicFramePr>
        <p:xfrm>
          <a:off x="6213514" y="2484518"/>
          <a:ext cx="4475598" cy="225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866">
                  <a:extLst>
                    <a:ext uri="{9D8B030D-6E8A-4147-A177-3AD203B41FA5}">
                      <a16:colId xmlns="" xmlns:a16="http://schemas.microsoft.com/office/drawing/2014/main" val="1435157119"/>
                    </a:ext>
                  </a:extLst>
                </a:gridCol>
                <a:gridCol w="1491866">
                  <a:extLst>
                    <a:ext uri="{9D8B030D-6E8A-4147-A177-3AD203B41FA5}">
                      <a16:colId xmlns="" xmlns:a16="http://schemas.microsoft.com/office/drawing/2014/main" val="3379736300"/>
                    </a:ext>
                  </a:extLst>
                </a:gridCol>
                <a:gridCol w="1491866">
                  <a:extLst>
                    <a:ext uri="{9D8B030D-6E8A-4147-A177-3AD203B41FA5}">
                      <a16:colId xmlns="" xmlns:a16="http://schemas.microsoft.com/office/drawing/2014/main" val="2392928602"/>
                    </a:ext>
                  </a:extLst>
                </a:gridCol>
              </a:tblGrid>
              <a:tr h="450889">
                <a:tc>
                  <a:txBody>
                    <a:bodyPr/>
                    <a:lstStyle/>
                    <a:p>
                      <a:r>
                        <a:rPr lang="en-IN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2526924"/>
                  </a:ext>
                </a:extLst>
              </a:tr>
              <a:tr h="450889">
                <a:tc>
                  <a:txBody>
                    <a:bodyPr/>
                    <a:lstStyle/>
                    <a:p>
                      <a:r>
                        <a:rPr lang="en-IN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3183326"/>
                  </a:ext>
                </a:extLst>
              </a:tr>
              <a:tr h="450889">
                <a:tc>
                  <a:txBody>
                    <a:bodyPr/>
                    <a:lstStyle/>
                    <a:p>
                      <a:r>
                        <a:rPr lang="en-IN" dirty="0"/>
                        <a:t>Subtract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0084475"/>
                  </a:ext>
                </a:extLst>
              </a:tr>
              <a:tr h="450889">
                <a:tc>
                  <a:txBody>
                    <a:bodyPr/>
                    <a:lstStyle/>
                    <a:p>
                      <a:r>
                        <a:rPr lang="en-IN" dirty="0"/>
                        <a:t>Multiply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6122623"/>
                  </a:ext>
                </a:extLst>
              </a:tr>
              <a:tr h="450889">
                <a:tc>
                  <a:txBody>
                    <a:bodyPr/>
                    <a:lstStyle/>
                    <a:p>
                      <a:r>
                        <a:rPr lang="en-IN" dirty="0"/>
                        <a:t>Sqrt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66044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1452880"/>
            <a:ext cx="5659120" cy="4938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7242" y="1917812"/>
            <a:ext cx="2483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ALU control Signals</a:t>
            </a:r>
          </a:p>
        </p:txBody>
      </p:sp>
    </p:spTree>
    <p:extLst>
      <p:ext uri="{BB962C8B-B14F-4D97-AF65-F5344CB8AC3E}">
        <p14:creationId xmlns:p14="http://schemas.microsoft.com/office/powerpoint/2010/main" val="8985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66380312"/>
              </p:ext>
            </p:extLst>
          </p:nvPr>
        </p:nvGraphicFramePr>
        <p:xfrm>
          <a:off x="677334" y="388419"/>
          <a:ext cx="8596668" cy="939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7698" r="12015" b="38827"/>
          <a:stretch/>
        </p:blipFill>
        <p:spPr>
          <a:xfrm>
            <a:off x="1027688" y="1497013"/>
            <a:ext cx="7905919" cy="4377805"/>
          </a:xfrm>
        </p:spPr>
      </p:pic>
    </p:spTree>
    <p:extLst>
      <p:ext uri="{BB962C8B-B14F-4D97-AF65-F5344CB8AC3E}">
        <p14:creationId xmlns:p14="http://schemas.microsoft.com/office/powerpoint/2010/main" val="41020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677334" y="388419"/>
          <a:ext cx="8596668" cy="776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559" t="1353"/>
          <a:stretch/>
        </p:blipFill>
        <p:spPr>
          <a:xfrm>
            <a:off x="1327094" y="1503680"/>
            <a:ext cx="6546905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20067331"/>
              </p:ext>
            </p:extLst>
          </p:nvPr>
        </p:nvGraphicFramePr>
        <p:xfrm>
          <a:off x="563035" y="350655"/>
          <a:ext cx="8596668" cy="64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590" y="1270450"/>
            <a:ext cx="4545780" cy="53488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200" b="1" u="sng" dirty="0"/>
              <a:t>PASS R00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 smtClean="0"/>
              <a:t>2-Zout,PCin,Yin,WMFC</a:t>
            </a:r>
            <a:endParaRPr lang="en-IN" dirty="0"/>
          </a:p>
          <a:p>
            <a:r>
              <a:rPr lang="en-IN" dirty="0"/>
              <a:t>3-MDRout,IRin</a:t>
            </a:r>
          </a:p>
          <a:p>
            <a:r>
              <a:rPr lang="en-IN" dirty="0" smtClean="0"/>
              <a:t>4-R00out,Select4,sub,Zin</a:t>
            </a:r>
            <a:endParaRPr lang="en-IN" dirty="0"/>
          </a:p>
          <a:p>
            <a:r>
              <a:rPr lang="en-IN" dirty="0"/>
              <a:t>5-if ZF=1 then OUT</a:t>
            </a:r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900" b="1" u="sng" dirty="0"/>
              <a:t>MOV R02 2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4-DCout,R02in</a:t>
            </a:r>
          </a:p>
          <a:p>
            <a:r>
              <a:rPr lang="en-IN" dirty="0" smtClean="0"/>
              <a:t>5-END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092425"/>
            <a:ext cx="4927970" cy="55268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200" b="1" u="sng" dirty="0"/>
              <a:t>DEC R02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4-R02out,SELECT1,sub,Zin</a:t>
            </a:r>
          </a:p>
          <a:p>
            <a:r>
              <a:rPr lang="en-IN" dirty="0"/>
              <a:t>5-Zout,R02in</a:t>
            </a:r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900" b="1" u="sng" dirty="0"/>
              <a:t>JMP R02 LABEL1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4-Offset-field-ofIRout,SELECTY,ADD,Zin,If ZF=1 then End</a:t>
            </a:r>
          </a:p>
          <a:p>
            <a:r>
              <a:rPr lang="en-IN" dirty="0" smtClean="0"/>
              <a:t>5-Zout,Pcin,END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7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94208"/>
            <a:ext cx="4184035" cy="65869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300" b="1" u="sng" dirty="0"/>
              <a:t>DIS R01,R02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 smtClean="0"/>
              <a:t>2-Zout,PCin,Yin,WMFC</a:t>
            </a:r>
            <a:endParaRPr lang="en-IN" dirty="0"/>
          </a:p>
          <a:p>
            <a:r>
              <a:rPr lang="en-IN" dirty="0"/>
              <a:t>3-MDRout,IRin</a:t>
            </a:r>
          </a:p>
          <a:p>
            <a:r>
              <a:rPr lang="en-IN" dirty="0"/>
              <a:t>4-R01out,Yin</a:t>
            </a:r>
          </a:p>
          <a:p>
            <a:r>
              <a:rPr lang="en-IN" dirty="0" smtClean="0"/>
              <a:t>5-SELECTY,MUL,Zin</a:t>
            </a:r>
            <a:endParaRPr lang="en-IN" dirty="0"/>
          </a:p>
          <a:p>
            <a:r>
              <a:rPr lang="en-IN" dirty="0"/>
              <a:t>6-Zout,R01in</a:t>
            </a:r>
          </a:p>
          <a:p>
            <a:r>
              <a:rPr lang="en-IN" dirty="0"/>
              <a:t>7-R02out,Yin</a:t>
            </a:r>
          </a:p>
          <a:p>
            <a:r>
              <a:rPr lang="en-IN" dirty="0"/>
              <a:t>8-SELECTY,MUL,Zin</a:t>
            </a:r>
          </a:p>
          <a:p>
            <a:r>
              <a:rPr lang="en-IN" dirty="0"/>
              <a:t>9-Zout,R02in</a:t>
            </a:r>
          </a:p>
          <a:p>
            <a:r>
              <a:rPr lang="en-IN" dirty="0"/>
              <a:t>10-R01out,Yin</a:t>
            </a:r>
          </a:p>
          <a:p>
            <a:r>
              <a:rPr lang="en-IN" dirty="0" smtClean="0"/>
              <a:t>11-R02out,SELECTY,add,Zin</a:t>
            </a:r>
            <a:endParaRPr lang="en-IN" dirty="0"/>
          </a:p>
          <a:p>
            <a:r>
              <a:rPr lang="en-IN" dirty="0"/>
              <a:t>12-Zout,SQRT,Zin</a:t>
            </a:r>
          </a:p>
          <a:p>
            <a:r>
              <a:rPr lang="en-IN" dirty="0"/>
              <a:t>13-Zout,R01in</a:t>
            </a:r>
          </a:p>
          <a:p>
            <a:r>
              <a:rPr lang="en-IN" dirty="0" smtClean="0"/>
              <a:t>14-END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900" b="1" u="sng" dirty="0"/>
              <a:t>CRGE R00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 smtClean="0"/>
              <a:t>4-R00out,SELECT4,sub,Zin</a:t>
            </a:r>
            <a:endParaRPr lang="en-IN" dirty="0"/>
          </a:p>
          <a:p>
            <a:r>
              <a:rPr lang="en-IN" dirty="0"/>
              <a:t>5-if NF=1 then OUT</a:t>
            </a:r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94209"/>
            <a:ext cx="4184034" cy="65302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100" b="1" u="sng" dirty="0"/>
              <a:t>MUSI R01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4-R01out,SELECT7,sub,Zin</a:t>
            </a:r>
          </a:p>
          <a:p>
            <a:r>
              <a:rPr lang="en-IN" dirty="0"/>
              <a:t>5-if NF=1 then OUT</a:t>
            </a:r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2000" b="1" u="sng" dirty="0"/>
              <a:t>CONN R02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4-R02out,SELECT7,sub,Zin</a:t>
            </a:r>
          </a:p>
          <a:p>
            <a:r>
              <a:rPr lang="en-IN" dirty="0"/>
              <a:t>5-if NF=1 then OUT</a:t>
            </a:r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u="sng" dirty="0"/>
              <a:t>NOTIFY R00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 smtClean="0"/>
              <a:t>4-R00out,Zin,if </a:t>
            </a:r>
            <a:r>
              <a:rPr lang="en-IN" dirty="0"/>
              <a:t>ZF=1 then </a:t>
            </a:r>
            <a:r>
              <a:rPr lang="en-IN" dirty="0" smtClean="0"/>
              <a:t>OUT  </a:t>
            </a:r>
            <a:endParaRPr lang="en-IN" dirty="0"/>
          </a:p>
          <a:p>
            <a:r>
              <a:rPr lang="en-IN" dirty="0" smtClean="0"/>
              <a:t>5-END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6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60" y="267712"/>
            <a:ext cx="5481005" cy="82471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Introduction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219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1701" y="1638301"/>
            <a:ext cx="3810000" cy="2971800"/>
          </a:xfrm>
        </p:spPr>
      </p:pic>
      <p:sp>
        <p:nvSpPr>
          <p:cNvPr id="4" name="TextBox 3"/>
          <p:cNvSpPr txBox="1"/>
          <p:nvPr/>
        </p:nvSpPr>
        <p:spPr>
          <a:xfrm>
            <a:off x="5900443" y="761325"/>
            <a:ext cx="4267200" cy="59093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Protects smartphone users from losing their phones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Anxiety about keeping your phone charged all the time.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Inconvenience of having to take out your phone from pockets or bags to change songs.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Helps reduce stress(in the form sleep shade)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Location tracker inbuilt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Inconvenience of having to take out your phone from pockets or bags to call someone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Thermoregulation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b="1" i="1" dirty="0"/>
              <a:t>Distractions from important matters due to constant messages and calls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b="1" i="1" dirty="0"/>
          </a:p>
          <a:p>
            <a:pPr eaLnBrk="1" hangingPunct="1">
              <a:defRPr/>
            </a:pPr>
            <a:endParaRPr lang="en-IN" dirty="0"/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2438400" y="5867401"/>
            <a:ext cx="7620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sz="2000" b="1" dirty="0"/>
              <a:t>So here is the solution for all above problems that is</a:t>
            </a:r>
          </a:p>
          <a:p>
            <a:pPr eaLnBrk="1" hangingPunct="1"/>
            <a:r>
              <a:rPr lang="en-IN" altLang="en-US" sz="2000" b="1" dirty="0"/>
              <a:t> </a:t>
            </a:r>
            <a:r>
              <a:rPr lang="en-IN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JACKET!!</a:t>
            </a:r>
          </a:p>
        </p:txBody>
      </p:sp>
    </p:spTree>
    <p:extLst>
      <p:ext uri="{BB962C8B-B14F-4D97-AF65-F5344CB8AC3E}">
        <p14:creationId xmlns:p14="http://schemas.microsoft.com/office/powerpoint/2010/main" val="21801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sz="half" idx="1"/>
          </p:nvPr>
        </p:nvSpPr>
        <p:spPr>
          <a:xfrm>
            <a:off x="677334" y="1060057"/>
            <a:ext cx="5569717" cy="4981304"/>
          </a:xfr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r>
              <a:rPr lang="en-IN" sz="2100" b="1" u="sng" dirty="0"/>
              <a:t>TEMP R01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4-IOout,SELECT4</a:t>
            </a:r>
          </a:p>
          <a:p>
            <a:r>
              <a:rPr lang="en-IN" dirty="0" smtClean="0"/>
              <a:t>5-if </a:t>
            </a:r>
            <a:r>
              <a:rPr lang="en-IN" dirty="0"/>
              <a:t>ZF=1 then </a:t>
            </a:r>
            <a:r>
              <a:rPr lang="en-IN" dirty="0" err="1" smtClean="0"/>
              <a:t>sub,Zin</a:t>
            </a:r>
            <a:r>
              <a:rPr lang="en-IN" dirty="0" smtClean="0"/>
              <a:t> </a:t>
            </a:r>
            <a:r>
              <a:rPr lang="en-IN" dirty="0"/>
              <a:t>else </a:t>
            </a:r>
            <a:r>
              <a:rPr lang="en-IN" dirty="0" err="1" smtClean="0"/>
              <a:t>add,Zin</a:t>
            </a:r>
            <a:endParaRPr lang="en-IN" dirty="0"/>
          </a:p>
          <a:p>
            <a:r>
              <a:rPr lang="en-IN" dirty="0" smtClean="0"/>
              <a:t>6-END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2100" b="1" u="sng" dirty="0"/>
              <a:t>HALT</a:t>
            </a:r>
          </a:p>
          <a:p>
            <a:r>
              <a:rPr lang="en-IN" dirty="0"/>
              <a:t>1-Pcout,MARin,READ,SELECT4,ADD,Zin</a:t>
            </a:r>
          </a:p>
          <a:p>
            <a:r>
              <a:rPr lang="en-IN" dirty="0"/>
              <a:t>2-Zout,PCin,Yin,WMFC</a:t>
            </a:r>
          </a:p>
          <a:p>
            <a:r>
              <a:rPr lang="en-IN" dirty="0"/>
              <a:t>3-MDRout,IRin</a:t>
            </a:r>
          </a:p>
          <a:p>
            <a:r>
              <a:rPr lang="en-IN" dirty="0"/>
              <a:t>4-HLT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8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642659112"/>
              </p:ext>
            </p:extLst>
          </p:nvPr>
        </p:nvGraphicFramePr>
        <p:xfrm>
          <a:off x="167195" y="231346"/>
          <a:ext cx="8596668" cy="70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82087" y="2170226"/>
            <a:ext cx="4536922" cy="4553221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t="958"/>
          <a:stretch/>
        </p:blipFill>
        <p:spPr>
          <a:xfrm>
            <a:off x="6227786" y="2624564"/>
            <a:ext cx="2323640" cy="38442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773" y="19058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24411" y="243989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1.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990577" y="258383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32059" y="496663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7196" y="969897"/>
            <a:ext cx="9063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There are </a:t>
            </a:r>
            <a:r>
              <a:rPr lang="en-IN" b="1" dirty="0" smtClean="0"/>
              <a:t>30 </a:t>
            </a:r>
            <a:r>
              <a:rPr lang="en-IN" b="1" dirty="0"/>
              <a:t>control signals:</a:t>
            </a:r>
          </a:p>
          <a:p>
            <a:r>
              <a:rPr lang="en-IN" b="1" dirty="0"/>
              <a:t>	Pcin, Pcout, Read, MARin, Select </a:t>
            </a:r>
            <a:r>
              <a:rPr lang="en-IN" b="1" dirty="0" smtClean="0"/>
              <a:t>Y,WMFC</a:t>
            </a:r>
            <a:r>
              <a:rPr lang="en-IN" b="1" dirty="0"/>
              <a:t>, 	MARin,DCout,IRin,IOout,SelectY,Select7,Select1,Mult,Yin,R00in,R00out,R01in,	R01out,R02in,END,Zin,ADD,SQRT,HALT,R02out,Zout,SUB,OUT.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04" y="2207592"/>
            <a:ext cx="5412591" cy="46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0181" y="2569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9269" y="262769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23" y="256975"/>
            <a:ext cx="7861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1" t="2476" r="-231" b="586"/>
          <a:stretch/>
        </p:blipFill>
        <p:spPr>
          <a:xfrm>
            <a:off x="3556141" y="1785240"/>
            <a:ext cx="3064544" cy="3185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8400" y="1570892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38930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34164" y="866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4645" y="57716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5282" y="319759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5441" y="291845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11.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28" y="477131"/>
            <a:ext cx="5381625" cy="581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4645" y="57716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1941" y="291845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23929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42" y="387315"/>
            <a:ext cx="2685733" cy="2941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72" y="3656444"/>
            <a:ext cx="3961699" cy="2608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530" y="24709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12.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6431" y="72189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13.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794" y="396560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1319" y="365644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33" y="65370"/>
            <a:ext cx="4414686" cy="67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2361" y="84931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16.Yin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5" y="1218649"/>
            <a:ext cx="4042611" cy="3276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99543" y="3253861"/>
            <a:ext cx="70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0994" y="972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18.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2187" y="3165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19.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/>
          <a:stretch/>
        </p:blipFill>
        <p:spPr>
          <a:xfrm>
            <a:off x="4402187" y="1341684"/>
            <a:ext cx="5955324" cy="45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732" y="80561"/>
            <a:ext cx="5048250" cy="6619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7322" y="15400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886" y="350422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21.</a:t>
            </a:r>
          </a:p>
        </p:txBody>
      </p:sp>
    </p:spTree>
    <p:extLst>
      <p:ext uri="{BB962C8B-B14F-4D97-AF65-F5344CB8AC3E}">
        <p14:creationId xmlns:p14="http://schemas.microsoft.com/office/powerpoint/2010/main" val="13815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92" y="447173"/>
            <a:ext cx="6181725" cy="586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6177" y="52938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22.</a:t>
            </a:r>
          </a:p>
        </p:txBody>
      </p:sp>
    </p:spTree>
    <p:extLst>
      <p:ext uri="{BB962C8B-B14F-4D97-AF65-F5344CB8AC3E}">
        <p14:creationId xmlns:p14="http://schemas.microsoft.com/office/powerpoint/2010/main" val="191110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4046" y="4042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23.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93" b="1008"/>
          <a:stretch/>
        </p:blipFill>
        <p:spPr>
          <a:xfrm>
            <a:off x="2343150" y="404262"/>
            <a:ext cx="7159418" cy="61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160" y="236692"/>
            <a:ext cx="4060852" cy="87191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defRPr/>
            </a:pPr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nivers 47 CondensedLight"/>
              </a:rPr>
              <a:t>Functions</a:t>
            </a:r>
            <a:endParaRPr lang="en-US" sz="4400" b="1" dirty="0">
              <a:solidFill>
                <a:schemeClr val="tx2">
                  <a:satMod val="200000"/>
                </a:schemeClr>
              </a:solidFill>
              <a:latin typeface="Univers 47 CondensedLight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00159" y="1351669"/>
            <a:ext cx="9277937" cy="5358224"/>
          </a:xfrm>
        </p:spPr>
        <p:txBody>
          <a:bodyPr>
            <a:normAutofit fontScale="25000" lnSpcReduction="20000"/>
          </a:bodyPr>
          <a:lstStyle/>
          <a:p>
            <a:pPr marL="68263" indent="0">
              <a:buNone/>
              <a:defRPr/>
            </a:pPr>
            <a:r>
              <a:rPr lang="en-US" altLang="en-US" sz="7200" b="1" dirty="0">
                <a:solidFill>
                  <a:schemeClr val="tx1"/>
                </a:solidFill>
                <a:latin typeface="Univers 47 CondensedLight"/>
              </a:rPr>
              <a:t>1.</a:t>
            </a:r>
            <a:r>
              <a:rPr lang="en-US" altLang="en-US" sz="7200" b="1" u="sng" dirty="0">
                <a:solidFill>
                  <a:schemeClr val="tx1"/>
                </a:solidFill>
                <a:latin typeface="Univers 47 CondensedLight"/>
              </a:rPr>
              <a:t>Password</a:t>
            </a:r>
            <a:r>
              <a:rPr lang="en-US" altLang="en-US" sz="7200" dirty="0">
                <a:latin typeface="Univers 47 CondensedLight"/>
              </a:rPr>
              <a:t>: Jacket can be used only when password is correct. The password given by the user is passed as a integer(0-7) which is verified by the function.</a:t>
            </a:r>
          </a:p>
          <a:p>
            <a:pPr marL="68263" indent="0">
              <a:buNone/>
              <a:defRPr/>
            </a:pPr>
            <a:r>
              <a:rPr lang="en-US" altLang="en-US" sz="7200" dirty="0">
                <a:latin typeface="Univers 47 CondensedLight"/>
              </a:rPr>
              <a:t>	</a:t>
            </a:r>
            <a:r>
              <a:rPr lang="en-US" altLang="en-US" sz="7200" b="1" dirty="0">
                <a:latin typeface="Univers 47 CondensedLight"/>
              </a:rPr>
              <a:t>Pass R00</a:t>
            </a:r>
          </a:p>
          <a:p>
            <a:pPr marL="68263" indent="0">
              <a:buNone/>
              <a:defRPr/>
            </a:pPr>
            <a:r>
              <a:rPr lang="en-US" altLang="en-US" sz="7200" b="1" dirty="0">
                <a:solidFill>
                  <a:schemeClr val="tx1"/>
                </a:solidFill>
                <a:latin typeface="Univers 47 CondensedLight"/>
              </a:rPr>
              <a:t>2.</a:t>
            </a:r>
            <a:r>
              <a:rPr lang="en-US" altLang="en-US" sz="7200" b="1" u="sng" dirty="0">
                <a:solidFill>
                  <a:schemeClr val="tx1"/>
                </a:solidFill>
                <a:latin typeface="Univers 47 CondensedLight"/>
              </a:rPr>
              <a:t>Music:</a:t>
            </a:r>
            <a:r>
              <a:rPr lang="en-US" altLang="en-US" sz="7200" dirty="0">
                <a:latin typeface="Univers 47 CondensedLight"/>
              </a:rPr>
              <a:t>Song is taken from register. This function searches for  passed song and plays it if found. Contains mnemonic MOV which moves </a:t>
            </a:r>
            <a:r>
              <a:rPr lang="en-US" altLang="en-US" sz="7200" dirty="0" err="1">
                <a:latin typeface="Univers 47 CondensedLight"/>
              </a:rPr>
              <a:t>favourite</a:t>
            </a:r>
            <a:r>
              <a:rPr lang="en-US" altLang="en-US" sz="7200" dirty="0">
                <a:latin typeface="Univers 47 CondensedLight"/>
              </a:rPr>
              <a:t> song no. to register(MOV </a:t>
            </a:r>
            <a:r>
              <a:rPr lang="en-US" altLang="en-US" sz="7200" dirty="0" err="1">
                <a:latin typeface="Univers 47 CondensedLight"/>
              </a:rPr>
              <a:t>register,integer</a:t>
            </a:r>
            <a:r>
              <a:rPr lang="en-US" altLang="en-US" sz="7200" dirty="0">
                <a:latin typeface="Univers 47 CondensedLight"/>
              </a:rPr>
              <a:t> ).</a:t>
            </a:r>
          </a:p>
          <a:p>
            <a:pPr marL="68263" indent="0">
              <a:buNone/>
              <a:defRPr/>
            </a:pPr>
            <a:r>
              <a:rPr lang="en-US" altLang="en-US" sz="7200" b="1" dirty="0">
                <a:latin typeface="Univers 47 CondensedLight"/>
              </a:rPr>
              <a:t>       Music R00</a:t>
            </a:r>
          </a:p>
          <a:p>
            <a:pPr marL="68263" indent="0">
              <a:buNone/>
              <a:defRPr/>
            </a:pPr>
            <a:r>
              <a:rPr lang="en-US" altLang="en-US" sz="7200" b="1" dirty="0">
                <a:solidFill>
                  <a:schemeClr val="tx1"/>
                </a:solidFill>
                <a:latin typeface="Univers 47 CondensedLight"/>
              </a:rPr>
              <a:t>3.</a:t>
            </a:r>
            <a:r>
              <a:rPr lang="en-US" altLang="en-US" sz="7200" b="1" u="sng" dirty="0">
                <a:solidFill>
                  <a:schemeClr val="tx1"/>
                </a:solidFill>
                <a:latin typeface="Univers 47 CondensedLight"/>
              </a:rPr>
              <a:t>Charge:</a:t>
            </a:r>
            <a:r>
              <a:rPr lang="en-US" altLang="en-US" sz="7200" dirty="0">
                <a:latin typeface="Univers 47 CondensedLight"/>
              </a:rPr>
              <a:t>It is responsible for charging the </a:t>
            </a:r>
            <a:r>
              <a:rPr lang="en-US" altLang="en-US" sz="7200" dirty="0" err="1">
                <a:latin typeface="Univers 47 CondensedLight"/>
              </a:rPr>
              <a:t>phone.If</a:t>
            </a:r>
            <a:r>
              <a:rPr lang="en-US" altLang="en-US" sz="7200" dirty="0">
                <a:latin typeface="Univers 47 CondensedLight"/>
              </a:rPr>
              <a:t> battery is below 40%,it starts charging the phone and switch on the LED light.</a:t>
            </a:r>
          </a:p>
          <a:p>
            <a:pPr marL="68263" indent="0">
              <a:buNone/>
              <a:defRPr/>
            </a:pPr>
            <a:r>
              <a:rPr lang="en-US" altLang="en-US" sz="7200" dirty="0">
                <a:latin typeface="Univers 47 CondensedLight"/>
              </a:rPr>
              <a:t>	</a:t>
            </a:r>
            <a:r>
              <a:rPr lang="en-US" altLang="en-US" sz="7200" b="1" dirty="0">
                <a:latin typeface="Univers 47 CondensedLight"/>
              </a:rPr>
              <a:t>Charge R01</a:t>
            </a:r>
          </a:p>
          <a:p>
            <a:pPr marL="68263" indent="0">
              <a:buNone/>
              <a:defRPr/>
            </a:pPr>
            <a:r>
              <a:rPr lang="en-US" altLang="en-US" sz="7200" b="1" dirty="0">
                <a:solidFill>
                  <a:schemeClr val="tx1"/>
                </a:solidFill>
                <a:latin typeface="Univers 47 CondensedLight"/>
              </a:rPr>
              <a:t>4</a:t>
            </a:r>
            <a:r>
              <a:rPr lang="en-US" altLang="en-US" sz="7200" b="1" u="sng" dirty="0">
                <a:solidFill>
                  <a:schemeClr val="tx1"/>
                </a:solidFill>
                <a:latin typeface="Univers 47 CondensedLight"/>
              </a:rPr>
              <a:t>.Sleep Shade</a:t>
            </a:r>
            <a:r>
              <a:rPr lang="en-US" altLang="en-US" sz="7200" b="1" dirty="0">
                <a:latin typeface="Univers 47 CondensedLight"/>
              </a:rPr>
              <a:t>: </a:t>
            </a:r>
            <a:r>
              <a:rPr lang="en-US" altLang="en-US" sz="7200" dirty="0">
                <a:latin typeface="Univers 47 CondensedLight"/>
              </a:rPr>
              <a:t>When the corresponding button is pressed then the shades slides down.</a:t>
            </a:r>
          </a:p>
          <a:p>
            <a:pPr marL="68263" indent="0">
              <a:buNone/>
              <a:defRPr/>
            </a:pPr>
            <a:r>
              <a:rPr lang="en-US" altLang="en-US" sz="7200" dirty="0">
                <a:latin typeface="Univers 47 CondensedLight"/>
              </a:rPr>
              <a:t>	</a:t>
            </a:r>
            <a:r>
              <a:rPr lang="en-US" altLang="en-US" sz="7200" b="1" dirty="0">
                <a:latin typeface="Univers 47 CondensedLight"/>
              </a:rPr>
              <a:t>Sleepshade</a:t>
            </a:r>
          </a:p>
          <a:p>
            <a:pPr marL="68263" indent="0">
              <a:buNone/>
              <a:defRPr/>
            </a:pPr>
            <a:r>
              <a:rPr lang="en-US" altLang="en-US" sz="7200" b="1" dirty="0">
                <a:solidFill>
                  <a:schemeClr val="tx1"/>
                </a:solidFill>
                <a:latin typeface="Univers 47 CondensedLight"/>
              </a:rPr>
              <a:t>5.</a:t>
            </a:r>
            <a:r>
              <a:rPr lang="en-US" altLang="en-US" sz="7200" b="1" u="sng" dirty="0">
                <a:solidFill>
                  <a:schemeClr val="tx1"/>
                </a:solidFill>
                <a:latin typeface="Univers 47 CondensedLight"/>
              </a:rPr>
              <a:t>Connect Call: </a:t>
            </a:r>
            <a:r>
              <a:rPr lang="en-US" altLang="en-US" sz="7200" dirty="0">
                <a:latin typeface="Univers 47 CondensedLight"/>
              </a:rPr>
              <a:t>To whom we have to call is passed as into register and if this name is available in the contact list it calls the person.</a:t>
            </a:r>
          </a:p>
          <a:p>
            <a:pPr marL="68263" indent="0">
              <a:buNone/>
              <a:defRPr/>
            </a:pPr>
            <a:r>
              <a:rPr lang="en-US" altLang="en-US" sz="7200" dirty="0">
                <a:latin typeface="Univers 47 CondensedLight"/>
              </a:rPr>
              <a:t>	</a:t>
            </a:r>
            <a:r>
              <a:rPr lang="en-US" altLang="en-US" sz="7200" b="1" dirty="0">
                <a:latin typeface="Univers 47 CondensedLight"/>
              </a:rPr>
              <a:t>Connect R01</a:t>
            </a:r>
          </a:p>
          <a:p>
            <a:pPr marL="68263" indent="0">
              <a:buNone/>
              <a:defRPr/>
            </a:pPr>
            <a:endParaRPr lang="en-US" altLang="en-US" sz="2000" dirty="0">
              <a:latin typeface="Univers 47 CondensedLight"/>
            </a:endParaRPr>
          </a:p>
          <a:p>
            <a:pPr marL="68263" indent="0">
              <a:buNone/>
              <a:defRPr/>
            </a:pPr>
            <a:r>
              <a:rPr lang="en-US" altLang="en-US" sz="2000" dirty="0">
                <a:latin typeface="Univers 47 CondensedLight"/>
              </a:rPr>
              <a:t>   </a:t>
            </a:r>
          </a:p>
          <a:p>
            <a:pPr marL="68263" indent="0">
              <a:buNone/>
              <a:defRPr/>
            </a:pPr>
            <a:r>
              <a:rPr lang="en-US" altLang="en-US" dirty="0">
                <a:latin typeface="Univers 47 CondensedLight"/>
              </a:rPr>
              <a:t>  </a:t>
            </a:r>
          </a:p>
          <a:p>
            <a:pPr marL="68263" indent="0">
              <a:buNone/>
              <a:defRPr/>
            </a:pPr>
            <a:endParaRPr lang="en-US" altLang="en-US" dirty="0">
              <a:latin typeface="Univers 47 CondensedLight"/>
            </a:endParaRPr>
          </a:p>
          <a:p>
            <a:pPr marL="68263" indent="0">
              <a:buNone/>
              <a:defRPr/>
            </a:pPr>
            <a:endParaRPr lang="en-US" altLang="en-US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43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40" y="690461"/>
            <a:ext cx="6372225" cy="5457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2416" y="3898231"/>
            <a:ext cx="80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HALT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099" y="101065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24.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7685" y="137998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25.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7455" y="39136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26.</a:t>
            </a:r>
          </a:p>
        </p:txBody>
      </p:sp>
    </p:spTree>
    <p:extLst>
      <p:ext uri="{BB962C8B-B14F-4D97-AF65-F5344CB8AC3E}">
        <p14:creationId xmlns:p14="http://schemas.microsoft.com/office/powerpoint/2010/main" val="397107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76" y="1357162"/>
            <a:ext cx="4800600" cy="353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4443" y="178067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27.</a:t>
            </a:r>
          </a:p>
        </p:txBody>
      </p:sp>
    </p:spTree>
    <p:extLst>
      <p:ext uri="{BB962C8B-B14F-4D97-AF65-F5344CB8AC3E}">
        <p14:creationId xmlns:p14="http://schemas.microsoft.com/office/powerpoint/2010/main" val="10089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58" y="856648"/>
            <a:ext cx="4666900" cy="4937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9195" y="113578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28.</a:t>
            </a:r>
          </a:p>
        </p:txBody>
      </p:sp>
    </p:spTree>
    <p:extLst>
      <p:ext uri="{BB962C8B-B14F-4D97-AF65-F5344CB8AC3E}">
        <p14:creationId xmlns:p14="http://schemas.microsoft.com/office/powerpoint/2010/main" val="9381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52" y="673768"/>
            <a:ext cx="3847599" cy="5216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711" y="154004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29.</a:t>
            </a:r>
          </a:p>
        </p:txBody>
      </p:sp>
    </p:spTree>
    <p:extLst>
      <p:ext uri="{BB962C8B-B14F-4D97-AF65-F5344CB8AC3E}">
        <p14:creationId xmlns:p14="http://schemas.microsoft.com/office/powerpoint/2010/main" val="33899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78" y="282608"/>
            <a:ext cx="5801895" cy="6122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42" y="200571"/>
            <a:ext cx="6677025" cy="628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8147" y="635267"/>
            <a:ext cx="69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888" y="65065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30.</a:t>
            </a:r>
          </a:p>
        </p:txBody>
      </p:sp>
    </p:spTree>
    <p:extLst>
      <p:ext uri="{BB962C8B-B14F-4D97-AF65-F5344CB8AC3E}">
        <p14:creationId xmlns:p14="http://schemas.microsoft.com/office/powerpoint/2010/main" val="28196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ctrTitle"/>
          </p:nvPr>
        </p:nvSpPr>
        <p:spPr bwMode="auto">
          <a:xfrm>
            <a:off x="1507067" y="2380258"/>
            <a:ext cx="7766936" cy="1646302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en-US" b="1" cap="none" dirty="0">
                <a:solidFill>
                  <a:schemeClr val="accent2">
                    <a:lumMod val="75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20483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4400" dirty="0">
                <a:latin typeface="Univers 47 CondensedLight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64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892146" y="0"/>
            <a:ext cx="8382000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 b="1" dirty="0"/>
          </a:p>
          <a:p>
            <a:pPr eaLnBrk="1" hangingPunct="1"/>
            <a:endParaRPr lang="en-IN" altLang="en-US" b="1" dirty="0"/>
          </a:p>
          <a:p>
            <a:pPr eaLnBrk="1" hangingPunct="1"/>
            <a:r>
              <a:rPr lang="en-IN" altLang="en-US" b="1" dirty="0"/>
              <a:t>6.</a:t>
            </a:r>
            <a:r>
              <a:rPr lang="en-IN" altLang="en-US" b="1" u="sng" dirty="0"/>
              <a:t>Loss Prevention</a:t>
            </a:r>
            <a:r>
              <a:rPr lang="en-IN" altLang="en-US" b="1" dirty="0"/>
              <a:t>: </a:t>
            </a:r>
            <a:r>
              <a:rPr lang="en-IN" altLang="en-US" dirty="0"/>
              <a:t>It alerts when the phone is lost and finds it if it is available in 				any direction in a particular range</a:t>
            </a:r>
          </a:p>
          <a:p>
            <a:pPr eaLnBrk="1" hangingPunct="1"/>
            <a:r>
              <a:rPr lang="en-IN" altLang="en-US" dirty="0"/>
              <a:t>	</a:t>
            </a:r>
            <a:r>
              <a:rPr lang="en-IN" altLang="en-US" b="1" dirty="0"/>
              <a:t>Loss</a:t>
            </a:r>
          </a:p>
          <a:p>
            <a:pPr eaLnBrk="1" hangingPunct="1"/>
            <a:endParaRPr lang="en-IN" altLang="en-US" dirty="0"/>
          </a:p>
          <a:p>
            <a:pPr eaLnBrk="1" hangingPunct="1"/>
            <a:r>
              <a:rPr lang="en-IN" altLang="en-US" b="1" dirty="0"/>
              <a:t>7.</a:t>
            </a:r>
            <a:r>
              <a:rPr lang="en-IN" altLang="en-US" b="1" u="sng" dirty="0"/>
              <a:t>Notification</a:t>
            </a:r>
            <a:r>
              <a:rPr lang="en-IN" altLang="en-US" b="1" dirty="0"/>
              <a:t>:</a:t>
            </a:r>
            <a:r>
              <a:rPr lang="en-IN" altLang="en-US" dirty="0"/>
              <a:t> It notifies for call or </a:t>
            </a:r>
            <a:r>
              <a:rPr lang="en-IN" altLang="en-US" dirty="0" err="1"/>
              <a:t>sms</a:t>
            </a:r>
            <a:r>
              <a:rPr lang="en-IN" altLang="en-US" dirty="0"/>
              <a:t> on mobile.</a:t>
            </a:r>
          </a:p>
          <a:p>
            <a:pPr eaLnBrk="1" hangingPunct="1"/>
            <a:r>
              <a:rPr lang="en-IN" altLang="en-US" dirty="0"/>
              <a:t>	</a:t>
            </a:r>
            <a:r>
              <a:rPr lang="en-IN" altLang="en-US" b="1" dirty="0"/>
              <a:t>Notify R01 </a:t>
            </a:r>
            <a:r>
              <a:rPr lang="en-IN" altLang="en-US" dirty="0"/>
              <a:t>(bit tells whether it is </a:t>
            </a:r>
            <a:r>
              <a:rPr lang="en-IN" altLang="en-US" dirty="0" err="1"/>
              <a:t>sms</a:t>
            </a:r>
            <a:r>
              <a:rPr lang="en-IN" altLang="en-US" dirty="0"/>
              <a:t> or a call)</a:t>
            </a:r>
          </a:p>
          <a:p>
            <a:pPr eaLnBrk="1" hangingPunct="1"/>
            <a:endParaRPr lang="en-IN" altLang="en-US" dirty="0"/>
          </a:p>
          <a:p>
            <a:pPr eaLnBrk="1" hangingPunct="1"/>
            <a:r>
              <a:rPr lang="en-IN" altLang="en-US" b="1" dirty="0"/>
              <a:t>8.</a:t>
            </a:r>
            <a:r>
              <a:rPr lang="en-IN" altLang="en-US" b="1" u="sng" dirty="0"/>
              <a:t>Distance-Time Finder</a:t>
            </a:r>
            <a:r>
              <a:rPr lang="en-IN" altLang="en-US" b="1" dirty="0"/>
              <a:t>: </a:t>
            </a:r>
            <a:r>
              <a:rPr lang="en-IN" altLang="en-US" dirty="0"/>
              <a:t>It  gives the distance and time taken between source 				and destination</a:t>
            </a:r>
          </a:p>
          <a:p>
            <a:pPr eaLnBrk="1" hangingPunct="1"/>
            <a:r>
              <a:rPr lang="en-IN" altLang="en-US" dirty="0"/>
              <a:t>	</a:t>
            </a:r>
            <a:r>
              <a:rPr lang="en-IN" altLang="en-US" b="1" dirty="0" err="1"/>
              <a:t>Distancetime</a:t>
            </a:r>
            <a:r>
              <a:rPr lang="en-IN" altLang="en-US" b="1" dirty="0"/>
              <a:t> R01,R02</a:t>
            </a:r>
          </a:p>
          <a:p>
            <a:pPr eaLnBrk="1" hangingPunct="1"/>
            <a:endParaRPr lang="en-IN" altLang="en-US" dirty="0"/>
          </a:p>
          <a:p>
            <a:pPr eaLnBrk="1" hangingPunct="1"/>
            <a:r>
              <a:rPr lang="en-IN" altLang="en-US" b="1" dirty="0"/>
              <a:t>9.</a:t>
            </a:r>
            <a:r>
              <a:rPr lang="en-IN" altLang="en-US" b="1" u="sng" dirty="0"/>
              <a:t>Thermoregulation</a:t>
            </a:r>
            <a:r>
              <a:rPr lang="en-IN" altLang="en-US" b="1" dirty="0"/>
              <a:t>: </a:t>
            </a:r>
            <a:r>
              <a:rPr lang="en-IN" altLang="en-US" dirty="0"/>
              <a:t>It regulates the temperature according to the users 					requirement(hot or cold)</a:t>
            </a:r>
          </a:p>
          <a:p>
            <a:pPr eaLnBrk="1" hangingPunct="1"/>
            <a:r>
              <a:rPr lang="en-IN" altLang="en-US" dirty="0"/>
              <a:t>	</a:t>
            </a:r>
            <a:r>
              <a:rPr lang="en-IN" altLang="en-US" b="1" dirty="0"/>
              <a:t>Temp R00  </a:t>
            </a:r>
            <a:r>
              <a:rPr lang="en-IN" altLang="en-US" dirty="0"/>
              <a:t>  (bit 0:hot and 1:cold)</a:t>
            </a:r>
          </a:p>
          <a:p>
            <a:pPr eaLnBrk="1" hangingPunct="1"/>
            <a:endParaRPr lang="en-IN" altLang="en-US" dirty="0"/>
          </a:p>
          <a:p>
            <a:pPr eaLnBrk="1" hangingPunct="1"/>
            <a:r>
              <a:rPr lang="en-IN" altLang="en-US" b="1" dirty="0"/>
              <a:t>10. </a:t>
            </a:r>
            <a:r>
              <a:rPr lang="en-IN" altLang="en-US" b="1" u="sng" dirty="0"/>
              <a:t>JMP </a:t>
            </a:r>
            <a:r>
              <a:rPr lang="en-IN" altLang="en-US" b="1" dirty="0"/>
              <a:t>: It compares the result of previous instruction with 0 and jumps to a particular label. 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N" altLang="en-US" b="1" dirty="0"/>
              <a:t>JMP R01, Label</a:t>
            </a:r>
          </a:p>
          <a:p>
            <a:pPr eaLnBrk="1" hangingPunct="1"/>
            <a:endParaRPr lang="en-IN" altLang="en-US" b="1" dirty="0"/>
          </a:p>
          <a:p>
            <a:pPr eaLnBrk="1" hangingPunct="1"/>
            <a:r>
              <a:rPr lang="en-IN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3689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5689599" cy="7903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Memory Model</a:t>
            </a:r>
            <a:endParaRPr lang="en-US" sz="4000" b="1" dirty="0">
              <a:solidFill>
                <a:schemeClr val="tx2">
                  <a:satMod val="200000"/>
                </a:schemeClr>
              </a:solidFill>
              <a:latin typeface="Univers 47 CondensedLight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latin typeface="Univers 47 CondensedLight"/>
              </a:rPr>
              <a:t>Aligned Memory Model</a:t>
            </a:r>
          </a:p>
          <a:p>
            <a:r>
              <a:rPr lang="en-US" sz="2000" b="1" dirty="0">
                <a:latin typeface="Univers 47 CondensedLight"/>
              </a:rPr>
              <a:t>RAM Sizes-</a:t>
            </a:r>
          </a:p>
          <a:p>
            <a:pPr lvl="1"/>
            <a:r>
              <a:rPr lang="en-US" sz="1800" b="1" dirty="0">
                <a:latin typeface="Univers 47 CondensedLight"/>
              </a:rPr>
              <a:t>Storing Instruction- 12x8</a:t>
            </a:r>
          </a:p>
          <a:p>
            <a:pPr lvl="1"/>
            <a:r>
              <a:rPr lang="en-US" sz="1800" b="1" dirty="0">
                <a:latin typeface="Univers 47 CondensedLight"/>
              </a:rPr>
              <a:t>Storing Data- 8x8</a:t>
            </a:r>
          </a:p>
          <a:p>
            <a:r>
              <a:rPr lang="en-US" sz="2000" b="1" dirty="0">
                <a:latin typeface="Univers 47 CondensedLight"/>
              </a:rPr>
              <a:t>Little Endian </a:t>
            </a:r>
          </a:p>
          <a:p>
            <a:r>
              <a:rPr lang="en-US" sz="2000" b="1" dirty="0">
                <a:latin typeface="Univers 47 CondensedLight"/>
              </a:rPr>
              <a:t>Byte Addressable</a:t>
            </a:r>
          </a:p>
          <a:p>
            <a:pPr eaLnBrk="1" hangingPunct="1"/>
            <a:endParaRPr lang="en-US" altLang="en-US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146383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459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tx1"/>
                </a:solidFill>
                <a:latin typeface="Univers 47 CondensedLight"/>
              </a:rPr>
              <a:t>Registers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General Purpose Registers</a:t>
            </a:r>
            <a:r>
              <a:rPr lang="en-US" sz="2400" dirty="0">
                <a:latin typeface="Univers 47 CondensedLight"/>
              </a:rPr>
              <a:t>– 4</a:t>
            </a:r>
          </a:p>
          <a:p>
            <a:pPr>
              <a:buNone/>
            </a:pPr>
            <a:r>
              <a:rPr lang="en-US" sz="2400" dirty="0">
                <a:latin typeface="Univers 47 CondensedLight"/>
              </a:rPr>
              <a:t>		R00 – R03</a:t>
            </a:r>
          </a:p>
          <a:p>
            <a:endParaRPr lang="en-US" sz="2400" b="1" u="sng" dirty="0">
              <a:solidFill>
                <a:schemeClr val="accent5">
                  <a:lumMod val="75000"/>
                </a:schemeClr>
              </a:solidFill>
              <a:latin typeface="Univers 47 CondensedLight"/>
            </a:endParaRPr>
          </a:p>
          <a:p>
            <a:endParaRPr lang="en-US" sz="2400" b="1" u="sng" dirty="0">
              <a:solidFill>
                <a:schemeClr val="accent5">
                  <a:lumMod val="75000"/>
                </a:schemeClr>
              </a:solidFill>
              <a:latin typeface="Univers 47 CondensedLight"/>
            </a:endParaRPr>
          </a:p>
          <a:p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Special Purpose Registers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 </a:t>
            </a:r>
            <a:r>
              <a:rPr lang="en-US" sz="2400" dirty="0">
                <a:latin typeface="Univers 47 CondensedLight"/>
              </a:rPr>
              <a:t>– </a:t>
            </a:r>
          </a:p>
          <a:p>
            <a:pPr>
              <a:buNone/>
            </a:pPr>
            <a:r>
              <a:rPr lang="en-US" sz="2400" dirty="0">
                <a:latin typeface="Univers 47 CondensedLight"/>
              </a:rPr>
              <a:t>	Program Counter, Instruction Register, Zero Flag, Negative Flag</a:t>
            </a:r>
          </a:p>
          <a:p>
            <a:pPr eaLnBrk="1" hangingPunct="1"/>
            <a:endParaRPr lang="en-US" altLang="en-US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1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25" y="87824"/>
            <a:ext cx="4495800" cy="66834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Instruction</a:t>
            </a:r>
            <a:r>
              <a:rPr lang="en-US" b="1" dirty="0">
                <a:solidFill>
                  <a:schemeClr val="tx2">
                    <a:satMod val="200000"/>
                  </a:schemeClr>
                </a:solidFill>
                <a:latin typeface="Univers 47 CondensedLight"/>
              </a:rPr>
              <a:t> Format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55218" y="756166"/>
            <a:ext cx="8458200" cy="6019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2 Address Instructions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–</a:t>
            </a:r>
          </a:p>
          <a:p>
            <a:pPr>
              <a:buNone/>
            </a:pPr>
            <a:r>
              <a:rPr lang="en-US" dirty="0">
                <a:latin typeface="Univers 47 CondensedLight"/>
              </a:rPr>
              <a:t> </a:t>
            </a:r>
          </a:p>
          <a:p>
            <a:pPr>
              <a:buNone/>
            </a:pPr>
            <a:r>
              <a:rPr lang="en-US" dirty="0">
                <a:latin typeface="Univers 47 CondensedLight"/>
              </a:rPr>
              <a:t>	</a:t>
            </a:r>
          </a:p>
          <a:p>
            <a:pPr>
              <a:buFont typeface="Wingdings" pitchFamily="2" charset="2"/>
              <a:buChar char="§"/>
            </a:pPr>
            <a:endParaRPr lang="en-US" dirty="0">
              <a:solidFill>
                <a:srgbClr val="FF0000"/>
              </a:solidFill>
              <a:latin typeface="Univers 47 CondensedLight"/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1 Address Instructions –</a:t>
            </a:r>
          </a:p>
          <a:p>
            <a:pPr>
              <a:buNone/>
            </a:pPr>
            <a:endParaRPr lang="en-US" dirty="0">
              <a:latin typeface="Univers 47 CondensedLight"/>
            </a:endParaRPr>
          </a:p>
          <a:p>
            <a:pPr>
              <a:buNone/>
            </a:pPr>
            <a:endParaRPr lang="en-US" dirty="0">
              <a:latin typeface="Univers 47 CondensedLight"/>
            </a:endParaRPr>
          </a:p>
          <a:p>
            <a:pPr marL="0" indent="0">
              <a:buNone/>
            </a:pPr>
            <a:endParaRPr lang="en-US" dirty="0">
              <a:latin typeface="Univers 47 CondensedLigh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0 Address Instructions – </a:t>
            </a:r>
          </a:p>
          <a:p>
            <a:pPr>
              <a:buNone/>
            </a:pPr>
            <a:endParaRPr lang="en-US" dirty="0">
              <a:latin typeface="Univers 47 CondensedLigh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38340"/>
              </p:ext>
            </p:extLst>
          </p:nvPr>
        </p:nvGraphicFramePr>
        <p:xfrm>
          <a:off x="2933700" y="1265894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OPERAND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OPERAND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042605" y="1772156"/>
            <a:ext cx="1901629" cy="161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5057522" y="1780248"/>
            <a:ext cx="1942089" cy="80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6999611" y="1788340"/>
            <a:ext cx="2030089" cy="97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62300" y="1802652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2 bits	          3 bits				3 bits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124200" y="3048000"/>
          <a:ext cx="60198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9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OPERAND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3124200" y="3581400"/>
            <a:ext cx="29718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48400" y="3581400"/>
            <a:ext cx="2895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24200" y="3581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5 bits		                      3 bits	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124200" y="510540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/>
          <p:nvPr/>
        </p:nvCxnSpPr>
        <p:spPr>
          <a:xfrm>
            <a:off x="3124200" y="5638800"/>
            <a:ext cx="6096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86400" y="5638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8 bits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434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70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639133" cy="70940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Instruction Design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77334" y="1683143"/>
            <a:ext cx="8596668" cy="4863314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sz="5100" b="1" dirty="0">
                <a:latin typeface="Univers 47 CondensedLight"/>
              </a:rPr>
              <a:t>Two Addressable</a:t>
            </a:r>
          </a:p>
          <a:p>
            <a:pPr lvl="1"/>
            <a:r>
              <a:rPr lang="en-US" altLang="en-US" sz="3400" b="1" dirty="0">
                <a:latin typeface="Univers 47 CondensedLight"/>
              </a:rPr>
              <a:t>Distancetime- 00 xxx yyy </a:t>
            </a:r>
          </a:p>
          <a:p>
            <a:pPr lvl="1"/>
            <a:r>
              <a:rPr lang="en-US" altLang="en-US" sz="3400" b="1" dirty="0" err="1">
                <a:latin typeface="Univers 47 CondensedLight"/>
              </a:rPr>
              <a:t>Mov</a:t>
            </a:r>
            <a:r>
              <a:rPr lang="en-US" altLang="en-US" sz="3400" b="1" dirty="0">
                <a:latin typeface="Univers 47 CondensedLight"/>
              </a:rPr>
              <a:t>- 01 xxx </a:t>
            </a:r>
            <a:r>
              <a:rPr lang="en-US" altLang="en-US" sz="3400" b="1" dirty="0" err="1">
                <a:latin typeface="Univers 47 CondensedLight"/>
              </a:rPr>
              <a:t>yyy</a:t>
            </a:r>
            <a:endParaRPr lang="en-US" altLang="en-US" sz="3400" b="1" dirty="0">
              <a:latin typeface="Univers 47 CondensedLight"/>
            </a:endParaRPr>
          </a:p>
          <a:p>
            <a:pPr lvl="1"/>
            <a:r>
              <a:rPr lang="en-US" altLang="en-US" sz="3400" b="1" dirty="0">
                <a:latin typeface="Univers 47 CondensedLight"/>
              </a:rPr>
              <a:t>JMP – 10 xxx yyy</a:t>
            </a:r>
          </a:p>
          <a:p>
            <a:pPr lvl="2"/>
            <a:r>
              <a:rPr lang="en-US" sz="2500" b="1" dirty="0">
                <a:latin typeface="Univers 47 CondensedLight"/>
              </a:rPr>
              <a:t>(Escape Code – 11)</a:t>
            </a:r>
          </a:p>
          <a:p>
            <a:pPr eaLnBrk="1" hangingPunct="1"/>
            <a:r>
              <a:rPr lang="en-US" altLang="en-US" sz="5100" b="1" dirty="0">
                <a:latin typeface="Univers 47 CondensedLight"/>
              </a:rPr>
              <a:t>One Addressable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Charge- 11 000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Music-  11 001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Temp- 11 010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Connect- 11 011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Pass- 11 100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Notify- 11 101 xxx</a:t>
            </a:r>
          </a:p>
          <a:p>
            <a:pPr lvl="1"/>
            <a:r>
              <a:rPr lang="en-US" altLang="en-US" sz="3500" b="1" dirty="0">
                <a:latin typeface="Univers 47 CondensedLight"/>
              </a:rPr>
              <a:t>Decrement- 11 110 xxx</a:t>
            </a:r>
          </a:p>
          <a:p>
            <a:pPr lvl="2"/>
            <a:r>
              <a:rPr lang="en-US" sz="3500" b="1" dirty="0">
                <a:latin typeface="Univers 47 CondensedLight"/>
              </a:rPr>
              <a:t>(Escape Code – 111)</a:t>
            </a:r>
            <a:r>
              <a:rPr lang="en-US" altLang="en-US" sz="3500" b="1" dirty="0">
                <a:latin typeface="Univers 47 CondensedLight"/>
              </a:rPr>
              <a:t> </a:t>
            </a:r>
          </a:p>
          <a:p>
            <a:pPr lvl="2"/>
            <a:endParaRPr lang="en-US" b="1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1794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639133" cy="70940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Univers 47 CondensedLight"/>
              </a:rPr>
              <a:t>Continued…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77334" y="1683143"/>
            <a:ext cx="8596668" cy="486331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en-US" dirty="0">
              <a:latin typeface="Univers 47 CondensedLight"/>
            </a:endParaRPr>
          </a:p>
          <a:p>
            <a:r>
              <a:rPr lang="en-US" altLang="en-US" sz="4000" b="1" dirty="0">
                <a:latin typeface="Univers 47 CondensedLight"/>
              </a:rPr>
              <a:t>Zero Addressable</a:t>
            </a:r>
          </a:p>
          <a:p>
            <a:pPr lvl="1"/>
            <a:r>
              <a:rPr lang="en-US" altLang="en-US" sz="2800" b="1" dirty="0">
                <a:latin typeface="Univers 47 CondensedLight"/>
              </a:rPr>
              <a:t>Sleepshade- 11 111 000</a:t>
            </a:r>
          </a:p>
          <a:p>
            <a:pPr lvl="1"/>
            <a:r>
              <a:rPr lang="en-US" altLang="en-US" sz="2800" b="1" dirty="0">
                <a:latin typeface="Univers 47 CondensedLight"/>
              </a:rPr>
              <a:t>Loss- 11 111 001</a:t>
            </a:r>
          </a:p>
          <a:p>
            <a:pPr lvl="1"/>
            <a:r>
              <a:rPr lang="en-US" altLang="en-US" sz="2800" b="1" dirty="0">
                <a:latin typeface="Univers 47 CondensedLight"/>
              </a:rPr>
              <a:t>HALT- 11 111 010</a:t>
            </a:r>
          </a:p>
          <a:p>
            <a:pPr lvl="2"/>
            <a:endParaRPr lang="en-US" sz="1200" b="1" dirty="0">
              <a:latin typeface="Univers 47 CondensedLight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>
              <a:latin typeface="Univers 47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41789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593</Words>
  <Application>Microsoft Macintosh PowerPoint</Application>
  <PresentationFormat>Widescreen</PresentationFormat>
  <Paragraphs>287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Segoe UI Black</vt:lpstr>
      <vt:lpstr>Sitka Text</vt:lpstr>
      <vt:lpstr>Tahoma</vt:lpstr>
      <vt:lpstr>Trebuchet MS</vt:lpstr>
      <vt:lpstr>Univers 47 CondensedLight</vt:lpstr>
      <vt:lpstr>Wingdings</vt:lpstr>
      <vt:lpstr>Wingdings 3</vt:lpstr>
      <vt:lpstr>Arial</vt:lpstr>
      <vt:lpstr>Facet</vt:lpstr>
      <vt:lpstr>COA Lab Project (2016-17)  The LNMIIT, Jaipur </vt:lpstr>
      <vt:lpstr>Introduction</vt:lpstr>
      <vt:lpstr>Functions</vt:lpstr>
      <vt:lpstr>PowerPoint Presentation</vt:lpstr>
      <vt:lpstr>Memory Model</vt:lpstr>
      <vt:lpstr>Registers</vt:lpstr>
      <vt:lpstr>Instruction Format</vt:lpstr>
      <vt:lpstr>Instruction Design</vt:lpstr>
      <vt:lpstr>Continued…</vt:lpstr>
      <vt:lpstr>Instruction Types</vt:lpstr>
      <vt:lpstr>Data Types</vt:lpstr>
      <vt:lpstr>Addressing Modes</vt:lpstr>
      <vt:lpstr>Flow of Control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 Lab Project (2016-17)  The LNMIIT, Jaipur </dc:title>
  <dc:creator>Sonal Jain</dc:creator>
  <cp:lastModifiedBy>himanshiswaroop@gmail.com</cp:lastModifiedBy>
  <cp:revision>69</cp:revision>
  <dcterms:created xsi:type="dcterms:W3CDTF">2017-02-19T16:44:01Z</dcterms:created>
  <dcterms:modified xsi:type="dcterms:W3CDTF">2017-04-01T06:43:36Z</dcterms:modified>
</cp:coreProperties>
</file>